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3" r:id="rId4"/>
    <p:sldId id="258" r:id="rId5"/>
    <p:sldId id="310" r:id="rId6"/>
    <p:sldId id="269" r:id="rId7"/>
    <p:sldId id="260" r:id="rId8"/>
    <p:sldId id="285" r:id="rId9"/>
    <p:sldId id="302" r:id="rId10"/>
    <p:sldId id="275" r:id="rId11"/>
    <p:sldId id="313" r:id="rId12"/>
    <p:sldId id="314" r:id="rId13"/>
    <p:sldId id="276" r:id="rId14"/>
    <p:sldId id="281" r:id="rId15"/>
    <p:sldId id="307" r:id="rId16"/>
    <p:sldId id="277" r:id="rId17"/>
    <p:sldId id="319" r:id="rId18"/>
    <p:sldId id="320" r:id="rId19"/>
    <p:sldId id="321" r:id="rId20"/>
    <p:sldId id="315" r:id="rId21"/>
    <p:sldId id="322" r:id="rId22"/>
    <p:sldId id="316" r:id="rId23"/>
    <p:sldId id="278" r:id="rId24"/>
    <p:sldId id="296" r:id="rId25"/>
    <p:sldId id="279" r:id="rId26"/>
    <p:sldId id="300" r:id="rId27"/>
    <p:sldId id="280" r:id="rId28"/>
    <p:sldId id="297" r:id="rId29"/>
    <p:sldId id="259" r:id="rId30"/>
  </p:sldIdLst>
  <p:sldSz cx="12192000" cy="6858000"/>
  <p:notesSz cx="6865938" cy="9998075"/>
  <p:embeddedFontLst>
    <p:embeddedFont>
      <p:font typeface="맑은 고딕" panose="020B0503020000020004" pitchFamily="50" charset="-127"/>
      <p:regular r:id="rId32"/>
      <p:bold r:id="rId33"/>
    </p:embeddedFont>
    <p:embeddedFont>
      <p:font typeface="배달의민족 주아" panose="02020603020101020101" pitchFamily="18" charset="-127"/>
      <p:regular r:id="rId34"/>
    </p:embeddedFont>
    <p:embeddedFont>
      <p:font typeface="210 맨발의청춘 L" panose="02020603020101020101" pitchFamily="18" charset="-127"/>
      <p:regular r:id="rId35"/>
    </p:embeddedFont>
    <p:embeddedFont>
      <p:font typeface="a가시고기B" panose="02020600000000000000" pitchFamily="18" charset="-127"/>
      <p:regular r:id="rId36"/>
    </p:embeddedFont>
    <p:embeddedFont>
      <p:font typeface="a시월구일2" panose="02020600000000000000" pitchFamily="18" charset="-127"/>
      <p:regular r:id="rId37"/>
    </p:embeddedFont>
    <p:embeddedFont>
      <p:font typeface="a가시고기L" panose="02020600000000000000" pitchFamily="18" charset="-127"/>
      <p:regular r:id="rId38"/>
    </p:embeddedFont>
    <p:embeddedFont>
      <p:font typeface="a옛날사진관2" panose="02020600000000000000" pitchFamily="18" charset="-127"/>
      <p:regular r:id="rId39"/>
    </p:embeddedFont>
    <p:embeddedFont>
      <p:font typeface="Berlin Sans FB Demi" panose="020E0802020502020306" pitchFamily="34" charset="0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ong2" initials="w" lastIdx="3" clrIdx="0">
    <p:extLst>
      <p:ext uri="{19B8F6BF-5375-455C-9EA6-DF929625EA0E}">
        <p15:presenceInfo xmlns:p15="http://schemas.microsoft.com/office/powerpoint/2012/main" userId="woong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79E5CB"/>
    <a:srgbClr val="69FAC2"/>
    <a:srgbClr val="FF6677"/>
    <a:srgbClr val="E6E6E6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40" d="100"/>
          <a:sy n="40" d="100"/>
        </p:scale>
        <p:origin x="8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5BAAA-A55B-415E-95B5-6A6162FD9D1F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B7003-FB1A-4FD0-BA5B-AD18D1D785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2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83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7003-FB1A-4FD0-BA5B-AD18D1D7859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7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6BB43-0DAB-4FA2-9EAF-B990C296099F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5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C7F88-5601-4929-B941-52D16E94F416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013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A289-F3CC-4BDE-88A3-9F2FF3B11601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03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BF8E-9F96-42BE-A10E-6C629255A58C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5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F6B7-1950-4F5E-BE67-6BB196F70C54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9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8C2F-EBA7-4970-903F-FC2C49FDCF63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1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0B407-A3F2-4056-9A47-AAB1D2C91267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77BE-0EB9-4B0D-B3ED-3BFA80AA7CDF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4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0572-3B8C-47F6-9C37-D7004FBE7340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0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BF1A7-747A-48C1-85C1-9B36A38500BA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3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99D-C92F-4166-8B4D-FA97B13524CC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6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1F359-8A59-40FA-BB31-12F1A599EE01}" type="datetime1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E920-2364-4E1B-9F86-9E86D1493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9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2079904&amp;cid=50305&amp;categoryId=5030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eveloper.yahoo.com/flash/" TargetMode="External"/><Relationship Id="rId4" Type="http://schemas.openxmlformats.org/officeDocument/2006/relationships/hyperlink" Target="https://blog.naver.com/hsm9397/22114601758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994583" y="571518"/>
            <a:ext cx="4763022" cy="4416788"/>
            <a:chOff x="3873133" y="672701"/>
            <a:chExt cx="4763022" cy="4416788"/>
          </a:xfrm>
        </p:grpSpPr>
        <p:graphicFrame>
          <p:nvGraphicFramePr>
            <p:cNvPr id="20" name="차트 19"/>
            <p:cNvGraphicFramePr/>
            <p:nvPr>
              <p:extLst>
                <p:ext uri="{D42A27DB-BD31-4B8C-83A1-F6EECF244321}">
                  <p14:modId xmlns:p14="http://schemas.microsoft.com/office/powerpoint/2010/main" val="2390207482"/>
                </p:ext>
              </p:extLst>
            </p:nvPr>
          </p:nvGraphicFramePr>
          <p:xfrm>
            <a:off x="3873133" y="672701"/>
            <a:ext cx="4454525" cy="22399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3" name="그룹 2"/>
            <p:cNvGrpSpPr/>
            <p:nvPr/>
          </p:nvGrpSpPr>
          <p:grpSpPr>
            <a:xfrm>
              <a:off x="5621856" y="1863868"/>
              <a:ext cx="3014299" cy="3225621"/>
              <a:chOff x="5621857" y="746363"/>
              <a:chExt cx="3014299" cy="322562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621857" y="746363"/>
                <a:ext cx="294022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dirty="0">
                    <a:solidFill>
                      <a:srgbClr val="FF0000"/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</a:rPr>
                  <a:t>스마트우산</a:t>
                </a:r>
                <a:endParaRPr lang="en-US" altLang="ko-KR" sz="4400" dirty="0">
                  <a:solidFill>
                    <a:srgbClr val="FF0000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691119" y="2402324"/>
                <a:ext cx="294503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r>
                  <a:rPr lang="en-US" altLang="ko-KR" sz="2400" dirty="0">
                    <a:solidFill>
                      <a:schemeClr val="bg2">
                        <a:lumMod val="25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2013150029 </a:t>
                </a:r>
                <a:r>
                  <a:rPr lang="ko-KR" altLang="en-US" sz="2400" dirty="0" err="1">
                    <a:solidFill>
                      <a:schemeClr val="bg2">
                        <a:lumMod val="25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장효익</a:t>
                </a:r>
                <a:endPara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en-US" altLang="ko-KR" sz="2400" dirty="0">
                    <a:solidFill>
                      <a:schemeClr val="bg2">
                        <a:lumMod val="25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2013156014 </a:t>
                </a:r>
                <a:r>
                  <a: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김태웅</a:t>
                </a:r>
                <a:endParaRPr lang="en-US" altLang="ko-KR" sz="28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en-US" altLang="ko-KR" sz="2400" dirty="0">
                    <a:solidFill>
                      <a:schemeClr val="bg2">
                        <a:lumMod val="25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2014156024 </a:t>
                </a:r>
                <a:r>
                  <a: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송민지</a:t>
                </a:r>
                <a:endPara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14" name="직사각형 1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5B66F0B-98F4-42FD-A0DF-4B3069489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55" y="1027090"/>
            <a:ext cx="5258070" cy="44609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3B73A38-0F16-4687-B3B4-E20A94A40BFE}"/>
              </a:ext>
            </a:extLst>
          </p:cNvPr>
          <p:cNvSpPr/>
          <p:nvPr/>
        </p:nvSpPr>
        <p:spPr>
          <a:xfrm>
            <a:off x="1196755" y="1036499"/>
            <a:ext cx="5258069" cy="4460988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0F7867C5-5D69-44CF-B4A5-06AD362FC4D7}"/>
              </a:ext>
            </a:extLst>
          </p:cNvPr>
          <p:cNvCxnSpPr/>
          <p:nvPr/>
        </p:nvCxnSpPr>
        <p:spPr>
          <a:xfrm>
            <a:off x="7067550" y="2019300"/>
            <a:ext cx="0" cy="26289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D7C6C51-4F3A-46EA-AFD2-C80EC9970530}"/>
              </a:ext>
            </a:extLst>
          </p:cNvPr>
          <p:cNvSpPr txBox="1"/>
          <p:nvPr/>
        </p:nvSpPr>
        <p:spPr>
          <a:xfrm>
            <a:off x="7596782" y="2648521"/>
            <a:ext cx="459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Smart Umbrella based on I.O.T</a:t>
            </a:r>
            <a:endParaRPr lang="ko-KR" altLang="en-US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6D25C45A-F785-4ABE-B306-3449B5EE2DE1}"/>
              </a:ext>
            </a:extLst>
          </p:cNvPr>
          <p:cNvCxnSpPr/>
          <p:nvPr/>
        </p:nvCxnSpPr>
        <p:spPr>
          <a:xfrm>
            <a:off x="8384705" y="2608326"/>
            <a:ext cx="15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2BB281-D392-4CF4-A4CA-B3E80B93511D}"/>
              </a:ext>
            </a:extLst>
          </p:cNvPr>
          <p:cNvSpPr txBox="1"/>
          <p:nvPr/>
        </p:nvSpPr>
        <p:spPr>
          <a:xfrm>
            <a:off x="8279576" y="3119920"/>
            <a:ext cx="17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TEAM :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킹스맨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636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19216" y="1140604"/>
            <a:ext cx="4961955" cy="5339340"/>
            <a:chOff x="3519216" y="1140604"/>
            <a:chExt cx="4961955" cy="533934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7456" y="1140604"/>
              <a:ext cx="24352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종합설계개요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3174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관련 연구 및 사례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4601" y="3127174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7456" y="4496453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1808" y="2502392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134504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7306" y="5833613"/>
              <a:ext cx="3813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필요기술 및 참고문헌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4543" y="6353175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D3E737C-0D3C-4E03-B171-2682A1D10773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0697764-B415-4E20-A0FD-B1E04F96D2AD}"/>
              </a:ext>
            </a:extLst>
          </p:cNvPr>
          <p:cNvSpPr txBox="1"/>
          <p:nvPr/>
        </p:nvSpPr>
        <p:spPr>
          <a:xfrm>
            <a:off x="4654601" y="3850122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89904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0355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75167" y="625786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0F7867C5-5D69-44CF-B4A5-06AD362FC4D7}"/>
              </a:ext>
            </a:extLst>
          </p:cNvPr>
          <p:cNvCxnSpPr/>
          <p:nvPr/>
        </p:nvCxnSpPr>
        <p:spPr>
          <a:xfrm>
            <a:off x="6096000" y="2628106"/>
            <a:ext cx="0" cy="26289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2178925" y="4252561"/>
            <a:ext cx="1868769" cy="4645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연결 끊김</a:t>
            </a:r>
          </a:p>
        </p:txBody>
      </p:sp>
      <p:sp>
        <p:nvSpPr>
          <p:cNvPr id="81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2447700" y="5334523"/>
            <a:ext cx="1331218" cy="47594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진동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팝업</a:t>
            </a:r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3113309" y="3474288"/>
            <a:ext cx="0" cy="79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5" name="직선 화살표 연결선 84"/>
          <p:cNvCxnSpPr>
            <a:stCxn id="80" idx="2"/>
            <a:endCxn id="81" idx="0"/>
          </p:cNvCxnSpPr>
          <p:nvPr/>
        </p:nvCxnSpPr>
        <p:spPr>
          <a:xfrm flipH="1">
            <a:off x="3113309" y="4717091"/>
            <a:ext cx="1" cy="61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86" name="TextBox 85"/>
          <p:cNvSpPr txBox="1"/>
          <p:nvPr/>
        </p:nvSpPr>
        <p:spPr>
          <a:xfrm>
            <a:off x="2577227" y="1863121"/>
            <a:ext cx="1293128" cy="3747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분실 가능성</a:t>
            </a:r>
          </a:p>
        </p:txBody>
      </p:sp>
      <p:sp>
        <p:nvSpPr>
          <p:cNvPr id="38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1326070" y="2713596"/>
            <a:ext cx="1333608" cy="53729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3599940" y="2713596"/>
            <a:ext cx="1333608" cy="53729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스마트우산</a:t>
            </a:r>
          </a:p>
        </p:txBody>
      </p:sp>
      <p:cxnSp>
        <p:nvCxnSpPr>
          <p:cNvPr id="40" name="꺾인 연결선 39"/>
          <p:cNvCxnSpPr>
            <a:stCxn id="38" idx="2"/>
            <a:endCxn id="39" idx="2"/>
          </p:cNvCxnSpPr>
          <p:nvPr/>
        </p:nvCxnSpPr>
        <p:spPr>
          <a:xfrm rot="16200000" flipH="1">
            <a:off x="3129809" y="2113958"/>
            <a:ext cx="12700" cy="227387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781A2B0-E144-4A98-A4E5-56140EACCDDA}"/>
              </a:ext>
            </a:extLst>
          </p:cNvPr>
          <p:cNvSpPr txBox="1"/>
          <p:nvPr/>
        </p:nvSpPr>
        <p:spPr>
          <a:xfrm>
            <a:off x="3265972" y="3510083"/>
            <a:ext cx="1333608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연결</a:t>
            </a:r>
          </a:p>
        </p:txBody>
      </p:sp>
      <p:sp>
        <p:nvSpPr>
          <p:cNvPr id="52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7399006" y="2749624"/>
            <a:ext cx="1333608" cy="53729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9502752" y="2749624"/>
            <a:ext cx="1333608" cy="53729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스마트우산</a:t>
            </a:r>
          </a:p>
        </p:txBody>
      </p:sp>
      <p:cxnSp>
        <p:nvCxnSpPr>
          <p:cNvPr id="54" name="꺾인 연결선 53"/>
          <p:cNvCxnSpPr>
            <a:stCxn id="52" idx="2"/>
            <a:endCxn id="53" idx="2"/>
          </p:cNvCxnSpPr>
          <p:nvPr/>
        </p:nvCxnSpPr>
        <p:spPr>
          <a:xfrm rot="16200000" flipH="1">
            <a:off x="9117683" y="2235048"/>
            <a:ext cx="12700" cy="2103746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sp>
        <p:nvSpPr>
          <p:cNvPr id="55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8046975" y="4312014"/>
            <a:ext cx="2081677" cy="45830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Ring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</a:t>
            </a:r>
          </a:p>
        </p:txBody>
      </p:sp>
      <p:sp>
        <p:nvSpPr>
          <p:cNvPr id="56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8420828" y="5408312"/>
            <a:ext cx="1331218" cy="47594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 알림</a:t>
            </a: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9086437" y="3522436"/>
            <a:ext cx="0" cy="79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cxnSp>
        <p:nvCxnSpPr>
          <p:cNvPr id="58" name="직선 화살표 연결선 57"/>
          <p:cNvCxnSpPr>
            <a:stCxn id="55" idx="2"/>
            <a:endCxn id="56" idx="0"/>
          </p:cNvCxnSpPr>
          <p:nvPr/>
        </p:nvCxnSpPr>
        <p:spPr>
          <a:xfrm flipH="1">
            <a:off x="9086437" y="4770316"/>
            <a:ext cx="1377" cy="637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177F8228-501C-473D-A776-872AC78641CE}"/>
              </a:ext>
            </a:extLst>
          </p:cNvPr>
          <p:cNvSpPr txBox="1"/>
          <p:nvPr/>
        </p:nvSpPr>
        <p:spPr>
          <a:xfrm>
            <a:off x="9109576" y="3538390"/>
            <a:ext cx="1333608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연결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16384" y="1863121"/>
            <a:ext cx="2410785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휴대전화 확인의 불편함</a:t>
            </a:r>
          </a:p>
        </p:txBody>
      </p:sp>
    </p:spTree>
    <p:extLst>
      <p:ext uri="{BB962C8B-B14F-4D97-AF65-F5344CB8AC3E}">
        <p14:creationId xmlns:p14="http://schemas.microsoft.com/office/powerpoint/2010/main" val="263531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0355" y="505666"/>
            <a:ext cx="5480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수행 시나리오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75167" y="625786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xmlns="" id="{0F7867C5-5D69-44CF-B4A5-06AD362FC4D7}"/>
              </a:ext>
            </a:extLst>
          </p:cNvPr>
          <p:cNvCxnSpPr/>
          <p:nvPr/>
        </p:nvCxnSpPr>
        <p:spPr>
          <a:xfrm>
            <a:off x="6096000" y="2522159"/>
            <a:ext cx="0" cy="26289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06193" y="1758647"/>
            <a:ext cx="208222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 오는 날 사고 증가</a:t>
            </a:r>
          </a:p>
        </p:txBody>
      </p:sp>
      <p:sp>
        <p:nvSpPr>
          <p:cNvPr id="49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2310745" y="3682475"/>
            <a:ext cx="1228446" cy="5563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스마트우산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073148" y="4344723"/>
            <a:ext cx="1114081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움직임감지</a:t>
            </a:r>
          </a:p>
        </p:txBody>
      </p:sp>
      <p:sp>
        <p:nvSpPr>
          <p:cNvPr id="51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1835790" y="4844261"/>
            <a:ext cx="2178355" cy="109337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알림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 비가 올 확률이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높은지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낮은지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56996" y="1758647"/>
            <a:ext cx="253672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기상정보확인의 번거로움</a:t>
            </a:r>
          </a:p>
        </p:txBody>
      </p:sp>
      <p:cxnSp>
        <p:nvCxnSpPr>
          <p:cNvPr id="53" name="직선 화살표 연결선 52"/>
          <p:cNvCxnSpPr>
            <a:stCxn id="49" idx="2"/>
            <a:endCxn id="51" idx="0"/>
          </p:cNvCxnSpPr>
          <p:nvPr/>
        </p:nvCxnSpPr>
        <p:spPr>
          <a:xfrm>
            <a:off x="2924968" y="4238855"/>
            <a:ext cx="0" cy="605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4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1435445" y="2492044"/>
            <a:ext cx="1333608" cy="5372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3255684" y="2492043"/>
            <a:ext cx="1333608" cy="5372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스마트우산</a:t>
            </a:r>
          </a:p>
        </p:txBody>
      </p:sp>
      <p:cxnSp>
        <p:nvCxnSpPr>
          <p:cNvPr id="56" name="꺾인 연결선 55"/>
          <p:cNvCxnSpPr>
            <a:stCxn id="54" idx="2"/>
            <a:endCxn id="55" idx="2"/>
          </p:cNvCxnSpPr>
          <p:nvPr/>
        </p:nvCxnSpPr>
        <p:spPr>
          <a:xfrm rot="5400000" flipH="1" flipV="1">
            <a:off x="3012367" y="2119221"/>
            <a:ext cx="1" cy="1820239"/>
          </a:xfrm>
          <a:prstGeom prst="bentConnector3">
            <a:avLst>
              <a:gd name="adj1" fmla="val -22860000000"/>
            </a:avLst>
          </a:prstGeom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781A2B0-E144-4A98-A4E5-56140EACCDDA}"/>
              </a:ext>
            </a:extLst>
          </p:cNvPr>
          <p:cNvSpPr txBox="1"/>
          <p:nvPr/>
        </p:nvSpPr>
        <p:spPr>
          <a:xfrm>
            <a:off x="3076683" y="3305743"/>
            <a:ext cx="1333608" cy="36933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연결</a:t>
            </a: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2924968" y="3256839"/>
            <a:ext cx="0" cy="41823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8503779" y="4094545"/>
            <a:ext cx="1087047" cy="4645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조도센서</a:t>
            </a:r>
          </a:p>
        </p:txBody>
      </p:sp>
      <p:sp>
        <p:nvSpPr>
          <p:cNvPr id="60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8390485" y="5159365"/>
            <a:ext cx="1313634" cy="63389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ON/OFF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9047304" y="3299130"/>
            <a:ext cx="0" cy="79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2" name="직선 화살표 연결선 61"/>
          <p:cNvCxnSpPr>
            <a:stCxn id="59" idx="2"/>
            <a:endCxn id="60" idx="0"/>
          </p:cNvCxnSpPr>
          <p:nvPr/>
        </p:nvCxnSpPr>
        <p:spPr>
          <a:xfrm flipH="1">
            <a:off x="9047302" y="4559075"/>
            <a:ext cx="1" cy="600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3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7260065" y="2538438"/>
            <a:ext cx="1333608" cy="53729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모서리가 둥근 직사각형 27">
            <a:extLst>
              <a:ext uri="{FF2B5EF4-FFF2-40B4-BE49-F238E27FC236}">
                <a16:creationId xmlns:a16="http://schemas.microsoft.com/office/drawing/2014/main" xmlns="" id="{76288F12-08F3-4841-B729-A494D4D200A9}"/>
              </a:ext>
            </a:extLst>
          </p:cNvPr>
          <p:cNvSpPr/>
          <p:nvPr/>
        </p:nvSpPr>
        <p:spPr>
          <a:xfrm>
            <a:off x="9533935" y="2538438"/>
            <a:ext cx="1333608" cy="53729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스마트우산</a:t>
            </a:r>
          </a:p>
        </p:txBody>
      </p:sp>
      <p:cxnSp>
        <p:nvCxnSpPr>
          <p:cNvPr id="65" name="꺾인 연결선 64"/>
          <p:cNvCxnSpPr>
            <a:stCxn id="63" idx="2"/>
            <a:endCxn id="64" idx="2"/>
          </p:cNvCxnSpPr>
          <p:nvPr/>
        </p:nvCxnSpPr>
        <p:spPr>
          <a:xfrm rot="16200000" flipH="1">
            <a:off x="9063804" y="1938800"/>
            <a:ext cx="12700" cy="2273870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781A2B0-E144-4A98-A4E5-56140EACCDDA}"/>
              </a:ext>
            </a:extLst>
          </p:cNvPr>
          <p:cNvSpPr txBox="1"/>
          <p:nvPr/>
        </p:nvSpPr>
        <p:spPr>
          <a:xfrm>
            <a:off x="9199967" y="3334925"/>
            <a:ext cx="1333608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연결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1781A2B0-E144-4A98-A4E5-56140EACCDDA}"/>
              </a:ext>
            </a:extLst>
          </p:cNvPr>
          <p:cNvSpPr txBox="1"/>
          <p:nvPr/>
        </p:nvSpPr>
        <p:spPr>
          <a:xfrm>
            <a:off x="9199967" y="4681582"/>
            <a:ext cx="1917285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조도 일정수치 기준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759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19216" y="1140604"/>
            <a:ext cx="4961955" cy="5339340"/>
            <a:chOff x="3519216" y="1140604"/>
            <a:chExt cx="4961955" cy="533934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7456" y="1140604"/>
              <a:ext cx="24352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종합설계개요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3174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관련 연구 및 사례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4601" y="3127174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7456" y="4496453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1808" y="2502392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134504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7306" y="5833613"/>
              <a:ext cx="3813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필요기술 및 참고문헌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80302" y="629738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C591201-A25D-466C-9CBE-83A4AFB84D2A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A8ADAB3-F82F-4EDE-B217-9B9B6D4EAEAD}"/>
              </a:ext>
            </a:extLst>
          </p:cNvPr>
          <p:cNvSpPr txBox="1"/>
          <p:nvPr/>
        </p:nvSpPr>
        <p:spPr>
          <a:xfrm>
            <a:off x="4654601" y="3850122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606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15440" y="381071"/>
            <a:ext cx="6518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구성도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하드웨어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09C5AE5F-1C05-45C2-8650-DCC237ECDCE9}"/>
              </a:ext>
            </a:extLst>
          </p:cNvPr>
          <p:cNvGrpSpPr/>
          <p:nvPr/>
        </p:nvGrpSpPr>
        <p:grpSpPr>
          <a:xfrm>
            <a:off x="366213" y="1391509"/>
            <a:ext cx="11449878" cy="4447869"/>
            <a:chOff x="371062" y="1300750"/>
            <a:chExt cx="11449878" cy="4447869"/>
          </a:xfrm>
        </p:grpSpPr>
        <p:sp>
          <p:nvSpPr>
            <p:cNvPr id="24" name="모서리가 둥근 직사각형 128">
              <a:extLst>
                <a:ext uri="{FF2B5EF4-FFF2-40B4-BE49-F238E27FC236}">
                  <a16:creationId xmlns:a16="http://schemas.microsoft.com/office/drawing/2014/main" xmlns="" id="{0C87C12D-CE79-40DD-9141-73B92BAECFD6}"/>
                </a:ext>
              </a:extLst>
            </p:cNvPr>
            <p:cNvSpPr/>
            <p:nvPr/>
          </p:nvSpPr>
          <p:spPr>
            <a:xfrm>
              <a:off x="371062" y="1525149"/>
              <a:ext cx="11449878" cy="4223470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4">
              <a:extLst>
                <a:ext uri="{FF2B5EF4-FFF2-40B4-BE49-F238E27FC236}">
                  <a16:creationId xmlns:a16="http://schemas.microsoft.com/office/drawing/2014/main" xmlns="" id="{C45C8C57-48A2-4BA0-AA94-86CC1C5336AE}"/>
                </a:ext>
              </a:extLst>
            </p:cNvPr>
            <p:cNvSpPr/>
            <p:nvPr/>
          </p:nvSpPr>
          <p:spPr>
            <a:xfrm>
              <a:off x="4208424" y="2850909"/>
              <a:ext cx="4463755" cy="133916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Arduino</a:t>
              </a:r>
              <a:endPara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조도가 일정수치 이하면 점등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이상이면 소등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각도변화가 감지되면 날씨상태에 따라 소리 알림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스마트폰에 전화가 오면 소리 알림</a:t>
              </a:r>
            </a:p>
          </p:txBody>
        </p:sp>
        <p:sp>
          <p:nvSpPr>
            <p:cNvPr id="26" name="모서리가 둥근 직사각형 27">
              <a:extLst>
                <a:ext uri="{FF2B5EF4-FFF2-40B4-BE49-F238E27FC236}">
                  <a16:creationId xmlns:a16="http://schemas.microsoft.com/office/drawing/2014/main" xmlns="" id="{76288F12-08F3-4841-B729-A494D4D200A9}"/>
                </a:ext>
              </a:extLst>
            </p:cNvPr>
            <p:cNvSpPr/>
            <p:nvPr/>
          </p:nvSpPr>
          <p:spPr>
            <a:xfrm>
              <a:off x="909979" y="2846962"/>
              <a:ext cx="1722957" cy="53152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자이로센서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모서리가 둥근 직사각형 28">
              <a:extLst>
                <a:ext uri="{FF2B5EF4-FFF2-40B4-BE49-F238E27FC236}">
                  <a16:creationId xmlns:a16="http://schemas.microsoft.com/office/drawing/2014/main" xmlns="" id="{84DA5CC3-DFB9-404C-BC34-B3E0382DE7F2}"/>
                </a:ext>
              </a:extLst>
            </p:cNvPr>
            <p:cNvSpPr/>
            <p:nvPr/>
          </p:nvSpPr>
          <p:spPr>
            <a:xfrm>
              <a:off x="909980" y="1870084"/>
              <a:ext cx="1722957" cy="554528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조도센서</a:t>
              </a:r>
            </a:p>
          </p:txBody>
        </p:sp>
        <p:sp>
          <p:nvSpPr>
            <p:cNvPr id="28" name="모서리가 둥근 직사각형 29">
              <a:extLst>
                <a:ext uri="{FF2B5EF4-FFF2-40B4-BE49-F238E27FC236}">
                  <a16:creationId xmlns:a16="http://schemas.microsoft.com/office/drawing/2014/main" xmlns="" id="{E372B61A-B5B6-4D1B-B2E1-9F5FF7569CC2}"/>
                </a:ext>
              </a:extLst>
            </p:cNvPr>
            <p:cNvSpPr/>
            <p:nvPr/>
          </p:nvSpPr>
          <p:spPr>
            <a:xfrm>
              <a:off x="919698" y="3886480"/>
              <a:ext cx="1722957" cy="53152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GPS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모듈</a:t>
              </a:r>
            </a:p>
          </p:txBody>
        </p:sp>
        <p:sp>
          <p:nvSpPr>
            <p:cNvPr id="29" name="모서리가 둥근 직사각형 30">
              <a:extLst>
                <a:ext uri="{FF2B5EF4-FFF2-40B4-BE49-F238E27FC236}">
                  <a16:creationId xmlns:a16="http://schemas.microsoft.com/office/drawing/2014/main" xmlns="" id="{1DB73F39-9C7A-41AF-8F34-8FE10E98F7BA}"/>
                </a:ext>
              </a:extLst>
            </p:cNvPr>
            <p:cNvSpPr/>
            <p:nvPr/>
          </p:nvSpPr>
          <p:spPr>
            <a:xfrm>
              <a:off x="909980" y="4925998"/>
              <a:ext cx="1722957" cy="53152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스마트폰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모서리가 둥근 직사각형 46">
              <a:extLst>
                <a:ext uri="{FF2B5EF4-FFF2-40B4-BE49-F238E27FC236}">
                  <a16:creationId xmlns:a16="http://schemas.microsoft.com/office/drawing/2014/main" xmlns="" id="{9DF9FD77-340F-4331-80A5-06FA6893F9CC}"/>
                </a:ext>
              </a:extLst>
            </p:cNvPr>
            <p:cNvSpPr/>
            <p:nvPr/>
          </p:nvSpPr>
          <p:spPr>
            <a:xfrm>
              <a:off x="9844927" y="2548300"/>
              <a:ext cx="1676929" cy="57606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조도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LED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모서리가 둥근 직사각형 47">
              <a:extLst>
                <a:ext uri="{FF2B5EF4-FFF2-40B4-BE49-F238E27FC236}">
                  <a16:creationId xmlns:a16="http://schemas.microsoft.com/office/drawing/2014/main" xmlns="" id="{4BE60EA9-CCFF-434F-9B40-EFEEF0A33F92}"/>
                </a:ext>
              </a:extLst>
            </p:cNvPr>
            <p:cNvSpPr/>
            <p:nvPr/>
          </p:nvSpPr>
          <p:spPr>
            <a:xfrm>
              <a:off x="9844926" y="4194043"/>
              <a:ext cx="1676929" cy="57606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스피커</a:t>
              </a:r>
            </a:p>
          </p:txBody>
        </p:sp>
        <p:cxnSp>
          <p:nvCxnSpPr>
            <p:cNvPr id="32" name="꺾인 연결선 9">
              <a:extLst>
                <a:ext uri="{FF2B5EF4-FFF2-40B4-BE49-F238E27FC236}">
                  <a16:creationId xmlns:a16="http://schemas.microsoft.com/office/drawing/2014/main" xmlns="" id="{C3541427-DD0B-497F-9D05-E79F38E6C63D}"/>
                </a:ext>
              </a:extLst>
            </p:cNvPr>
            <p:cNvCxnSpPr>
              <a:stCxn id="27" idx="3"/>
              <a:endCxn id="25" idx="0"/>
            </p:cNvCxnSpPr>
            <p:nvPr/>
          </p:nvCxnSpPr>
          <p:spPr>
            <a:xfrm>
              <a:off x="2632937" y="2147348"/>
              <a:ext cx="3807365" cy="70356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9EEEF02D-6C61-46EC-8E73-12E7BF745222}"/>
                </a:ext>
              </a:extLst>
            </p:cNvPr>
            <p:cNvSpPr txBox="1"/>
            <p:nvPr/>
          </p:nvSpPr>
          <p:spPr>
            <a:xfrm>
              <a:off x="3414993" y="1814637"/>
              <a:ext cx="165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조도 감지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B03C11E8-F436-4AF0-8239-D1F87AE9C4A3}"/>
                </a:ext>
              </a:extLst>
            </p:cNvPr>
            <p:cNvCxnSpPr>
              <a:stCxn id="26" idx="3"/>
              <a:endCxn id="25" idx="1"/>
            </p:cNvCxnSpPr>
            <p:nvPr/>
          </p:nvCxnSpPr>
          <p:spPr>
            <a:xfrm>
              <a:off x="2632936" y="3112723"/>
              <a:ext cx="1575488" cy="407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32178F1-B321-4339-BF91-884B3C8FC0F1}"/>
                </a:ext>
              </a:extLst>
            </p:cNvPr>
            <p:cNvSpPr txBox="1"/>
            <p:nvPr/>
          </p:nvSpPr>
          <p:spPr>
            <a:xfrm rot="808606">
              <a:off x="2790491" y="2960735"/>
              <a:ext cx="1497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각도변화 감지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8826B262-CEBB-43CB-BD7A-125E3D9B2281}"/>
                </a:ext>
              </a:extLst>
            </p:cNvPr>
            <p:cNvCxnSpPr>
              <a:stCxn id="28" idx="3"/>
              <a:endCxn id="25" idx="1"/>
            </p:cNvCxnSpPr>
            <p:nvPr/>
          </p:nvCxnSpPr>
          <p:spPr>
            <a:xfrm flipV="1">
              <a:off x="2642655" y="3520489"/>
              <a:ext cx="1565769" cy="631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44D15E48-E06E-41FD-8F4E-8AB89E5AA512}"/>
                </a:ext>
              </a:extLst>
            </p:cNvPr>
            <p:cNvSpPr txBox="1"/>
            <p:nvPr/>
          </p:nvSpPr>
          <p:spPr>
            <a:xfrm rot="20276015">
              <a:off x="2772137" y="3758019"/>
              <a:ext cx="1783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위치정보 받기</a:t>
              </a:r>
            </a:p>
          </p:txBody>
        </p:sp>
        <p:cxnSp>
          <p:nvCxnSpPr>
            <p:cNvPr id="51" name="꺾인 연결선 23">
              <a:extLst>
                <a:ext uri="{FF2B5EF4-FFF2-40B4-BE49-F238E27FC236}">
                  <a16:creationId xmlns:a16="http://schemas.microsoft.com/office/drawing/2014/main" xmlns="" id="{F8D2D02B-150C-4CDD-87BB-79CEC62F835E}"/>
                </a:ext>
              </a:extLst>
            </p:cNvPr>
            <p:cNvCxnSpPr>
              <a:stCxn id="29" idx="3"/>
              <a:endCxn id="25" idx="2"/>
            </p:cNvCxnSpPr>
            <p:nvPr/>
          </p:nvCxnSpPr>
          <p:spPr>
            <a:xfrm flipV="1">
              <a:off x="2632937" y="4190069"/>
              <a:ext cx="3807365" cy="100169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xmlns="" id="{B5ADA5AC-608F-4091-88B4-1847B9847716}"/>
                </a:ext>
              </a:extLst>
            </p:cNvPr>
            <p:cNvCxnSpPr>
              <a:stCxn id="25" idx="3"/>
              <a:endCxn id="30" idx="1"/>
            </p:cNvCxnSpPr>
            <p:nvPr/>
          </p:nvCxnSpPr>
          <p:spPr>
            <a:xfrm flipV="1">
              <a:off x="8672179" y="2836332"/>
              <a:ext cx="1172748" cy="684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419CCFBE-32EE-4DE7-BCEA-B6CCB072049A}"/>
                </a:ext>
              </a:extLst>
            </p:cNvPr>
            <p:cNvCxnSpPr>
              <a:stCxn id="25" idx="3"/>
              <a:endCxn id="31" idx="1"/>
            </p:cNvCxnSpPr>
            <p:nvPr/>
          </p:nvCxnSpPr>
          <p:spPr>
            <a:xfrm>
              <a:off x="8672179" y="3520489"/>
              <a:ext cx="1172747" cy="961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8C582D1-3D5B-49A2-9B80-C8B5FF09BD74}"/>
                </a:ext>
              </a:extLst>
            </p:cNvPr>
            <p:cNvSpPr txBox="1"/>
            <p:nvPr/>
          </p:nvSpPr>
          <p:spPr>
            <a:xfrm>
              <a:off x="3402757" y="5203184"/>
              <a:ext cx="1783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전화감지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(Ring)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7A42EA23-DC69-43C3-ABF2-A0DA37E322FE}"/>
                </a:ext>
              </a:extLst>
            </p:cNvPr>
            <p:cNvSpPr txBox="1"/>
            <p:nvPr/>
          </p:nvSpPr>
          <p:spPr>
            <a:xfrm rot="2346722">
              <a:off x="8603071" y="4176553"/>
              <a:ext cx="165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소리 알림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80EC4488-9658-42C1-AC8C-93921C5ECC8C}"/>
                </a:ext>
              </a:extLst>
            </p:cNvPr>
            <p:cNvSpPr txBox="1"/>
            <p:nvPr/>
          </p:nvSpPr>
          <p:spPr>
            <a:xfrm rot="19802690">
              <a:off x="8709641" y="2636630"/>
              <a:ext cx="1656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ON/OFF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64AB54E5-DF87-4ABC-A671-81D6F12D740E}"/>
                </a:ext>
              </a:extLst>
            </p:cNvPr>
            <p:cNvSpPr/>
            <p:nvPr/>
          </p:nvSpPr>
          <p:spPr>
            <a:xfrm>
              <a:off x="4415741" y="1300750"/>
              <a:ext cx="3807365" cy="498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라즈베리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파이와 스마트폰 블루투스 연결 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2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40697" y="460847"/>
            <a:ext cx="7051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구성도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7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599" y="969424"/>
            <a:ext cx="21644973" cy="6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06943" y="637620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C106B2E-9A4E-4425-96EA-3C70E9D74BDA}"/>
              </a:ext>
            </a:extLst>
          </p:cNvPr>
          <p:cNvGrpSpPr/>
          <p:nvPr/>
        </p:nvGrpSpPr>
        <p:grpSpPr>
          <a:xfrm>
            <a:off x="468349" y="2013080"/>
            <a:ext cx="11245606" cy="3265681"/>
            <a:chOff x="804537" y="2241834"/>
            <a:chExt cx="10990384" cy="3265681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192171" y="2241834"/>
              <a:ext cx="3418451" cy="326568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Application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블루투스가 끊긴 위치 보여줌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TTS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Weather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API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이용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우산을 자주 잃어버렸던 장소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GPS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범위 내에 도착하면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우산을 잘 챙기라고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메시지 팝업 및 진동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서버 데이터와 비교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9060787" y="2700604"/>
              <a:ext cx="2734134" cy="2366346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서버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날씨정보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시간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위치정보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실외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블루투스 끊기면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분실 여부에 따라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서버에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GPS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저장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6" name="직선 화살표 연결선 5"/>
            <p:cNvCxnSpPr>
              <a:cxnSpLocks/>
              <a:stCxn id="33" idx="1"/>
              <a:endCxn id="32" idx="3"/>
            </p:cNvCxnSpPr>
            <p:nvPr/>
          </p:nvCxnSpPr>
          <p:spPr>
            <a:xfrm flipH="1" flipV="1">
              <a:off x="7610622" y="3874675"/>
              <a:ext cx="1450165" cy="9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모서리가 둥근 직사각형 37"/>
            <p:cNvSpPr/>
            <p:nvPr/>
          </p:nvSpPr>
          <p:spPr>
            <a:xfrm>
              <a:off x="804537" y="3599818"/>
              <a:ext cx="1722957" cy="53152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USER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0" name="직선 화살표 연결선 19"/>
            <p:cNvCxnSpPr>
              <a:stCxn id="32" idx="1"/>
              <a:endCxn id="38" idx="3"/>
            </p:cNvCxnSpPr>
            <p:nvPr/>
          </p:nvCxnSpPr>
          <p:spPr>
            <a:xfrm flipH="1" flipV="1">
              <a:off x="2527494" y="3865579"/>
              <a:ext cx="1664677" cy="9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990349" y="3912801"/>
              <a:ext cx="1538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891031" y="3874675"/>
              <a:ext cx="1538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937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19216" y="1140604"/>
            <a:ext cx="5186494" cy="5339340"/>
            <a:chOff x="3519216" y="1140604"/>
            <a:chExt cx="5186494" cy="533934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7456" y="1140604"/>
              <a:ext cx="24352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종합설계개요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3174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관련 연구 및 사례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4601" y="3127174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54601" y="3850122"/>
              <a:ext cx="40511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내용 및 개발 환경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7456" y="4496453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1808" y="2502392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134504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7306" y="5833613"/>
              <a:ext cx="3813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필요기술 및 참고문헌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4544" y="6286817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796292C-10DC-4DA5-AB67-5A046C686EB1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27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353175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17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8E28FF6-D1A5-4B17-958C-17081A3B92D0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063D93-1CC9-4706-A261-30A2EE4B4A5E}"/>
              </a:ext>
            </a:extLst>
          </p:cNvPr>
          <p:cNvSpPr txBox="1"/>
          <p:nvPr/>
        </p:nvSpPr>
        <p:spPr>
          <a:xfrm>
            <a:off x="747675" y="1670684"/>
            <a:ext cx="295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 서버와 스마트폰 통신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DAEAC19-C997-48D5-B68E-2A9D81C1B015}"/>
              </a:ext>
            </a:extLst>
          </p:cNvPr>
          <p:cNvSpPr/>
          <p:nvPr/>
        </p:nvSpPr>
        <p:spPr>
          <a:xfrm>
            <a:off x="679508" y="1650855"/>
            <a:ext cx="68167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302A872-7C10-4C13-9445-DC1E3ED97B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3490" y="2014024"/>
            <a:ext cx="6454250" cy="44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6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353175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063D93-1CC9-4706-A261-30A2EE4B4A5E}"/>
              </a:ext>
            </a:extLst>
          </p:cNvPr>
          <p:cNvSpPr txBox="1"/>
          <p:nvPr/>
        </p:nvSpPr>
        <p:spPr>
          <a:xfrm>
            <a:off x="747675" y="1670684"/>
            <a:ext cx="295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실시간으로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GPS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 전달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DAEAC19-C997-48D5-B68E-2A9D81C1B015}"/>
              </a:ext>
            </a:extLst>
          </p:cNvPr>
          <p:cNvSpPr/>
          <p:nvPr/>
        </p:nvSpPr>
        <p:spPr>
          <a:xfrm>
            <a:off x="679508" y="1650855"/>
            <a:ext cx="68167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EE7543-C2A8-4FCC-8ADA-3C0264EDE0C9}"/>
              </a:ext>
            </a:extLst>
          </p:cNvPr>
          <p:cNvSpPr txBox="1"/>
          <p:nvPr/>
        </p:nvSpPr>
        <p:spPr>
          <a:xfrm>
            <a:off x="534818" y="2521510"/>
            <a:ext cx="81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GPS</a:t>
            </a:r>
            <a:r>
              <a:rPr lang="ko-KR" altLang="en-US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값의 업데이트마다 데이터를 전송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updateWithLocation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함수 이용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28C0F18-20FA-458B-AF7A-4FD79247ACCD}"/>
              </a:ext>
            </a:extLst>
          </p:cNvPr>
          <p:cNvGrpSpPr/>
          <p:nvPr/>
        </p:nvGrpSpPr>
        <p:grpSpPr>
          <a:xfrm>
            <a:off x="534818" y="3365813"/>
            <a:ext cx="8553234" cy="2189106"/>
            <a:chOff x="456542" y="3897368"/>
            <a:chExt cx="8553234" cy="21891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2F3E2E34-0653-43F4-B2D9-F8E3BF3DE492}"/>
                </a:ext>
              </a:extLst>
            </p:cNvPr>
            <p:cNvSpPr txBox="1"/>
            <p:nvPr/>
          </p:nvSpPr>
          <p:spPr>
            <a:xfrm>
              <a:off x="534818" y="3897368"/>
              <a:ext cx="50354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실시간으로 </a:t>
              </a:r>
              <a:r>
                <a:rPr lang="en-US" altLang="ko-KR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GPS</a:t>
              </a:r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값  전송 시 </a:t>
              </a:r>
              <a:r>
                <a:rPr lang="ko-KR" altLang="en-US" sz="2000" dirty="0">
                  <a:solidFill>
                    <a:srgbClr val="FF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트래픽 문제 관련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17CD00F4-20D7-466D-98B5-CB8BEC10FFFC}"/>
                </a:ext>
              </a:extLst>
            </p:cNvPr>
            <p:cNvCxnSpPr/>
            <p:nvPr/>
          </p:nvCxnSpPr>
          <p:spPr>
            <a:xfrm>
              <a:off x="579116" y="4446165"/>
              <a:ext cx="317589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C00E6C7-3186-4A8C-9077-C790583D4AD5}"/>
                </a:ext>
              </a:extLst>
            </p:cNvPr>
            <p:cNvSpPr txBox="1"/>
            <p:nvPr/>
          </p:nvSpPr>
          <p:spPr>
            <a:xfrm>
              <a:off x="456542" y="4701479"/>
              <a:ext cx="855323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트래픽 문제는 업데이트로 인한 트래픽에 대한 부분이 문제가 될 것으로 보입니다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</a:t>
              </a:r>
            </a:p>
            <a:p>
              <a:endParaRPr lang="en-US" altLang="ko-KR" sz="4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위 경우 </a:t>
              </a:r>
              <a:r>
                <a:rPr lang="ko-KR" altLang="en-US" dirty="0">
                  <a:solidFill>
                    <a:srgbClr val="FF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전송되는 파일의 용량이 작기때문에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큰 문제는 되지 않고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</a:t>
              </a:r>
            </a:p>
            <a:p>
              <a:endParaRPr lang="en-US" altLang="ko-KR" sz="4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solidFill>
                    <a:srgbClr val="FF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동시에 많은 사용자들이 서버에 접속하지 않기 때문에</a:t>
              </a:r>
              <a:endParaRPr lang="en-US" altLang="ko-KR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endParaRPr lang="en-US" altLang="ko-KR" sz="4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이 문제 또한 큰 문제가 될 것 같지 않습니다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</a:t>
              </a:r>
              <a:endPara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A699C8A-5378-473E-8CD3-947E776F7A3A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19811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353175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063D93-1CC9-4706-A261-30A2EE4B4A5E}"/>
              </a:ext>
            </a:extLst>
          </p:cNvPr>
          <p:cNvSpPr txBox="1"/>
          <p:nvPr/>
        </p:nvSpPr>
        <p:spPr>
          <a:xfrm>
            <a:off x="747675" y="1670684"/>
            <a:ext cx="380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라즈베리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파이에서 </a:t>
            </a:r>
            <a:r>
              <a:rPr lang="ko-KR" altLang="en-US" sz="20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블루투스 연결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DAEAC19-C997-48D5-B68E-2A9D81C1B015}"/>
              </a:ext>
            </a:extLst>
          </p:cNvPr>
          <p:cNvSpPr/>
          <p:nvPr/>
        </p:nvSpPr>
        <p:spPr>
          <a:xfrm>
            <a:off x="679508" y="1650855"/>
            <a:ext cx="68167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EE7543-C2A8-4FCC-8ADA-3C0264EDE0C9}"/>
              </a:ext>
            </a:extLst>
          </p:cNvPr>
          <p:cNvSpPr txBox="1"/>
          <p:nvPr/>
        </p:nvSpPr>
        <p:spPr>
          <a:xfrm>
            <a:off x="517774" y="2326107"/>
            <a:ext cx="10840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블루투스 패키지를 </a:t>
            </a:r>
            <a:r>
              <a:rPr lang="ko-KR" altLang="en-US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최신 버전들로 업데이트 하고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블루투스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동글을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라즈베리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파이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USB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연결한 뒤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터미널에서 </a:t>
            </a:r>
            <a:r>
              <a:rPr lang="en-US" altLang="ko-KR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hcitool</a:t>
            </a:r>
            <a:r>
              <a:rPr lang="en-US" altLang="ko-KR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scan </a:t>
            </a:r>
            <a:r>
              <a:rPr lang="ko-KR" altLang="en-US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명령어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통해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동글과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연결할 장치 맥 어드레스 확인 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scan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허용 버튼을 누른다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28C0F18-20FA-458B-AF7A-4FD79247ACCD}"/>
              </a:ext>
            </a:extLst>
          </p:cNvPr>
          <p:cNvGrpSpPr/>
          <p:nvPr/>
        </p:nvGrpSpPr>
        <p:grpSpPr>
          <a:xfrm>
            <a:off x="534818" y="3738177"/>
            <a:ext cx="8553234" cy="1117949"/>
            <a:chOff x="456542" y="3952862"/>
            <a:chExt cx="8553234" cy="11179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2F3E2E34-0653-43F4-B2D9-F8E3BF3DE492}"/>
                </a:ext>
              </a:extLst>
            </p:cNvPr>
            <p:cNvSpPr txBox="1"/>
            <p:nvPr/>
          </p:nvSpPr>
          <p:spPr>
            <a:xfrm>
              <a:off x="456542" y="3952862"/>
              <a:ext cx="50354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매번</a:t>
              </a:r>
              <a:r>
                <a:rPr lang="en-US" altLang="ko-KR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PIN Code</a:t>
              </a:r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입력을 해줘야 하는 </a:t>
              </a:r>
              <a:r>
                <a:rPr lang="ko-KR" altLang="en-US" sz="2000" dirty="0">
                  <a:solidFill>
                    <a:srgbClr val="FF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불편함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17CD00F4-20D7-466D-98B5-CB8BEC10FFFC}"/>
                </a:ext>
              </a:extLst>
            </p:cNvPr>
            <p:cNvCxnSpPr/>
            <p:nvPr/>
          </p:nvCxnSpPr>
          <p:spPr>
            <a:xfrm>
              <a:off x="579116" y="4446165"/>
              <a:ext cx="317589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C00E6C7-3186-4A8C-9077-C790583D4AD5}"/>
                </a:ext>
              </a:extLst>
            </p:cNvPr>
            <p:cNvSpPr txBox="1"/>
            <p:nvPr/>
          </p:nvSpPr>
          <p:spPr>
            <a:xfrm>
              <a:off x="456542" y="4701479"/>
              <a:ext cx="8553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즉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매번 디바이스 인증절차를 제거하기 위해서는 </a:t>
              </a:r>
              <a:r>
                <a:rPr lang="ko-KR" altLang="en-US" dirty="0">
                  <a:solidFill>
                    <a:srgbClr val="FF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신뢰성 장치 등록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을 해야 된다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</a:t>
              </a:r>
              <a:endPara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D377F7-EB94-4A72-B65E-117502D8E411}"/>
              </a:ext>
            </a:extLst>
          </p:cNvPr>
          <p:cNvSpPr txBox="1"/>
          <p:nvPr/>
        </p:nvSpPr>
        <p:spPr>
          <a:xfrm>
            <a:off x="492667" y="3033993"/>
            <a:ext cx="102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라즈베리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파이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경우 블루투스를 내장하고 있기 때문에 동글 없이 블루투스 통신이 가능하다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C1517AA-B693-416C-98CC-9898D4069DD5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3365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19216" y="1140604"/>
            <a:ext cx="5186494" cy="5339340"/>
            <a:chOff x="3519216" y="1140604"/>
            <a:chExt cx="5186494" cy="533934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7456" y="1140604"/>
              <a:ext cx="25442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연구개요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3174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관련 연구 및 사례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4601" y="3127174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54601" y="3850122"/>
              <a:ext cx="40511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 내용 및 개발 환경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7456" y="4496453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1808" y="2502392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134504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7306" y="5833613"/>
              <a:ext cx="3813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필요기술 및 참고문헌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6238" y="628422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89722CE-8C1B-488E-A340-D6D792B46D17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59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D54D6850-9C11-455C-BB8C-54F1959CE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63" y="1982136"/>
            <a:ext cx="11146000" cy="45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1463" y="629660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92A5807-66DD-49C4-B6A9-4D15F00B3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1355" y="1982136"/>
            <a:ext cx="953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서버 </a:t>
            </a: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:</a:t>
            </a:r>
            <a:endParaRPr lang="ko-KR" altLang="en-US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65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D54D6850-9C11-455C-BB8C-54F1959CE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63" y="1982136"/>
            <a:ext cx="11146000" cy="45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FD30240-70C9-451B-BDCD-1C5D6AF5E31C}"/>
              </a:ext>
            </a:extLst>
          </p:cNvPr>
          <p:cNvSpPr txBox="1"/>
          <p:nvPr/>
        </p:nvSpPr>
        <p:spPr>
          <a:xfrm>
            <a:off x="1739809" y="4858856"/>
            <a:ext cx="1381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91463" y="629660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92A5807-66DD-49C4-B6A9-4D15F00B3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BA23BAB-A9AB-4523-9308-964E03F216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1" y="2075830"/>
            <a:ext cx="3619733" cy="26892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48" y="2054640"/>
            <a:ext cx="3905250" cy="2705100"/>
          </a:xfrm>
          <a:prstGeom prst="rect">
            <a:avLst/>
          </a:prstGeom>
        </p:spPr>
      </p:pic>
      <p:pic>
        <p:nvPicPr>
          <p:cNvPr id="23" name="_x345604200" descr="EMB00001d8852cc">
            <a:extLst>
              <a:ext uri="{FF2B5EF4-FFF2-40B4-BE49-F238E27FC236}">
                <a16:creationId xmlns:a16="http://schemas.microsoft.com/office/drawing/2014/main" xmlns="" id="{8B9E1128-7CD2-464A-A354-CA2B4DF58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797" y="2102766"/>
            <a:ext cx="3349040" cy="263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142FE07-5791-4E3C-8880-12BEE173356A}"/>
              </a:ext>
            </a:extLst>
          </p:cNvPr>
          <p:cNvSpPr txBox="1"/>
          <p:nvPr/>
        </p:nvSpPr>
        <p:spPr>
          <a:xfrm>
            <a:off x="5806524" y="4858856"/>
            <a:ext cx="219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MySQL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142FE07-5791-4E3C-8880-12BEE173356A}"/>
              </a:ext>
            </a:extLst>
          </p:cNvPr>
          <p:cNvSpPr txBox="1"/>
          <p:nvPr/>
        </p:nvSpPr>
        <p:spPr>
          <a:xfrm>
            <a:off x="9429749" y="4844236"/>
            <a:ext cx="219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BLE(4.1)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7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1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B5763353-E45C-4F80-A81E-2B17931E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041" y="-1483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91463" y="631049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6994F91-5035-4BD9-B5F5-3D055CF9F4BC}"/>
              </a:ext>
            </a:extLst>
          </p:cNvPr>
          <p:cNvSpPr txBox="1"/>
          <p:nvPr/>
        </p:nvSpPr>
        <p:spPr>
          <a:xfrm>
            <a:off x="3184555" y="505666"/>
            <a:ext cx="6159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5" y="2985760"/>
            <a:ext cx="4399223" cy="1250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142FE07-5791-4E3C-8880-12BEE173356A}"/>
              </a:ext>
            </a:extLst>
          </p:cNvPr>
          <p:cNvSpPr txBox="1"/>
          <p:nvPr/>
        </p:nvSpPr>
        <p:spPr>
          <a:xfrm>
            <a:off x="1463127" y="4890104"/>
            <a:ext cx="219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APACHE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_x345606600" descr="EMB00001d8852ce">
            <a:extLst>
              <a:ext uri="{FF2B5EF4-FFF2-40B4-BE49-F238E27FC236}">
                <a16:creationId xmlns:a16="http://schemas.microsoft.com/office/drawing/2014/main" xmlns="" id="{84533B11-F02F-442E-B1B1-0D5C7E1E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41" y="2029905"/>
            <a:ext cx="3619732" cy="263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142FE07-5791-4E3C-8880-12BEE173356A}"/>
              </a:ext>
            </a:extLst>
          </p:cNvPr>
          <p:cNvSpPr txBox="1"/>
          <p:nvPr/>
        </p:nvSpPr>
        <p:spPr>
          <a:xfrm>
            <a:off x="5762893" y="4890104"/>
            <a:ext cx="2191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충격 감지 센서</a:t>
            </a:r>
          </a:p>
        </p:txBody>
      </p:sp>
      <p:pic>
        <p:nvPicPr>
          <p:cNvPr id="23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310" y="1951234"/>
            <a:ext cx="2362531" cy="27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FD30240-70C9-451B-BDCD-1C5D6AF5E31C}"/>
              </a:ext>
            </a:extLst>
          </p:cNvPr>
          <p:cNvSpPr txBox="1"/>
          <p:nvPr/>
        </p:nvSpPr>
        <p:spPr>
          <a:xfrm>
            <a:off x="9087668" y="4890104"/>
            <a:ext cx="267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Android Studio</a:t>
            </a:r>
          </a:p>
        </p:txBody>
      </p:sp>
    </p:spTree>
    <p:extLst>
      <p:ext uri="{BB962C8B-B14F-4D97-AF65-F5344CB8AC3E}">
        <p14:creationId xmlns:p14="http://schemas.microsoft.com/office/powerpoint/2010/main" val="7236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19216" y="1140604"/>
            <a:ext cx="4961955" cy="5339340"/>
            <a:chOff x="3519216" y="1140604"/>
            <a:chExt cx="4961955" cy="533934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7456" y="1140604"/>
              <a:ext cx="24352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종합설계개요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3174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관련 연구 및 사례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4601" y="3127174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7456" y="4496453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1808" y="2502392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134504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7306" y="5833613"/>
              <a:ext cx="3813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필요기술 및 참고문헌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86817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23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6F6781F-7756-430B-BF51-0DC329CB9328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D161E55-D4B2-4DE4-9FF9-8667511A017A}"/>
              </a:ext>
            </a:extLst>
          </p:cNvPr>
          <p:cNvSpPr txBox="1"/>
          <p:nvPr/>
        </p:nvSpPr>
        <p:spPr>
          <a:xfrm>
            <a:off x="4654601" y="3850122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35529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39035" y="505666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 분담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99" y="70339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3888"/>
              </p:ext>
            </p:extLst>
          </p:nvPr>
        </p:nvGraphicFramePr>
        <p:xfrm>
          <a:off x="882873" y="1575970"/>
          <a:ext cx="10435380" cy="45686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86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0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88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08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073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장효익</a:t>
                      </a: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김태웅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송민지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2400" baseline="0" dirty="0">
                          <a:latin typeface="배달의민족 주아" charset="-127"/>
                          <a:ea typeface="배달의민족 주아" charset="-127"/>
                        </a:rPr>
                        <a:t>Android Studio </a:t>
                      </a:r>
                      <a:r>
                        <a:rPr lang="ko-KR" altLang="en-US" sz="24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사용법</a:t>
                      </a:r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부품조사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LED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중력센서 사용법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블루투스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연동방법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자료설계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구조설계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구조설계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분실방지 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날씨정보 받아오기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0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분실방지시스템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날씨 알림 작동</a:t>
                      </a:r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제어 테스트</a:t>
                      </a:r>
                      <a:endParaRPr lang="en-US" altLang="ko-KR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372148" y="6291558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34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19216" y="1140604"/>
            <a:ext cx="4961955" cy="5339340"/>
            <a:chOff x="3519216" y="1140604"/>
            <a:chExt cx="4961955" cy="533934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7456" y="1140604"/>
              <a:ext cx="24352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종합설계개요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3174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관련 연구 및 사례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4601" y="3127174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7456" y="4496453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1808" y="2502392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134504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7306" y="5833613"/>
              <a:ext cx="3813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필요기술 및 참고문헌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9738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87296C9-5B50-4CBD-ADFA-4F8363F18AF1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774ECF6-5D7C-44E6-835B-6B8A55E8C9A9}"/>
              </a:ext>
            </a:extLst>
          </p:cNvPr>
          <p:cNvSpPr txBox="1"/>
          <p:nvPr/>
        </p:nvSpPr>
        <p:spPr>
          <a:xfrm>
            <a:off x="4654601" y="3850122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227562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70355" y="505666"/>
            <a:ext cx="501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종합설계 수행 일정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" y="90168"/>
            <a:ext cx="933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07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79022" y="2086182"/>
          <a:ext cx="11224260" cy="32004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16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875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8292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1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11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11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251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0912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2113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1713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1112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713128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4226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항목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추진사항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9708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시험 및 보완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시험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9708">
                <a:tc vMerge="1">
                  <a:txBody>
                    <a:bodyPr/>
                    <a:lstStyle/>
                    <a:p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보완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문서화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졸업작품 논문 작성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산업기술대전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산업기술대전 참가</a:t>
                      </a: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solidFill>
                      <a:srgbClr val="FF66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6745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19216" y="1140604"/>
            <a:ext cx="4961955" cy="5339340"/>
            <a:chOff x="3519216" y="1140604"/>
            <a:chExt cx="4961955" cy="533934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7456" y="1140604"/>
              <a:ext cx="24352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종합설계개요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3174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관련 연구 및 사례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4601" y="3127174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7456" y="4496453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1808" y="2502392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134504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7306" y="5833613"/>
              <a:ext cx="3813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필요기술 및 참고문헌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86817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27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1DD2772-8547-4868-9C33-86727BA3DFA5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160C27D-E8B3-4C46-ADD2-7BBED8CA3EE8}"/>
              </a:ext>
            </a:extLst>
          </p:cNvPr>
          <p:cNvSpPr txBox="1"/>
          <p:nvPr/>
        </p:nvSpPr>
        <p:spPr>
          <a:xfrm>
            <a:off x="4654601" y="3850122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284201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99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70355" y="505666"/>
            <a:ext cx="5630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필요기술 및 참고문헌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" y="90168"/>
            <a:ext cx="918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9885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28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BE033C98-B64B-4F63-B1E3-0B1097DCE838}"/>
              </a:ext>
            </a:extLst>
          </p:cNvPr>
          <p:cNvGrpSpPr/>
          <p:nvPr/>
        </p:nvGrpSpPr>
        <p:grpSpPr>
          <a:xfrm>
            <a:off x="614040" y="1811005"/>
            <a:ext cx="11577960" cy="3563600"/>
            <a:chOff x="614040" y="2239507"/>
            <a:chExt cx="11577960" cy="35636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FD30240-70C9-451B-BDCD-1C5D6AF5E31C}"/>
                </a:ext>
              </a:extLst>
            </p:cNvPr>
            <p:cNvSpPr txBox="1"/>
            <p:nvPr/>
          </p:nvSpPr>
          <p:spPr>
            <a:xfrm>
              <a:off x="614040" y="2239507"/>
              <a:ext cx="1157796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자이로센서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hlinkClick r:id="rId3"/>
                </a:rPr>
                <a:t>http://terms.naver.com/entry.nhn?docId=</a:t>
              </a:r>
            </a:p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hlinkClick r:id="rId3"/>
                </a:rPr>
                <a:t>2079904&amp;cid=50305&amp;categoryId=50305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Android Studio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사용방법 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hlinkClick r:id="rId4"/>
                </a:rPr>
                <a:t>https://blog.nave%r.com/hsm9397/221146017584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날씨정보 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u="sng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hlinkClick r:id="rId5"/>
                </a:rPr>
                <a:t>http://developer.yahoo.com/flash/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90244DB7-3E0B-495B-8C7C-6C7868E9111E}"/>
                </a:ext>
              </a:extLst>
            </p:cNvPr>
            <p:cNvSpPr txBox="1"/>
            <p:nvPr/>
          </p:nvSpPr>
          <p:spPr>
            <a:xfrm>
              <a:off x="614040" y="4917163"/>
              <a:ext cx="1931939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Github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주소 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0D868C84-9BD5-4504-8117-6681E85E3350}"/>
                </a:ext>
              </a:extLst>
            </p:cNvPr>
            <p:cNvSpPr txBox="1"/>
            <p:nvPr/>
          </p:nvSpPr>
          <p:spPr>
            <a:xfrm>
              <a:off x="633523" y="5279887"/>
              <a:ext cx="5769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https://github.com/Kingsman-kpu</a:t>
              </a:r>
              <a:endParaRPr lang="ko-KR" altLang="en-US" sz="28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B8B20E-D598-4601-9A5D-64B44AE223EA}"/>
              </a:ext>
            </a:extLst>
          </p:cNvPr>
          <p:cNvSpPr txBox="1"/>
          <p:nvPr/>
        </p:nvSpPr>
        <p:spPr>
          <a:xfrm>
            <a:off x="633523" y="5401435"/>
            <a:ext cx="515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Umbrella – Stand Demo Video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86C7645-AD75-4AE8-83E7-42DF4C15E600}"/>
              </a:ext>
            </a:extLst>
          </p:cNvPr>
          <p:cNvSpPr txBox="1"/>
          <p:nvPr/>
        </p:nvSpPr>
        <p:spPr>
          <a:xfrm>
            <a:off x="614040" y="5906161"/>
            <a:ext cx="775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http://www.deviceplus.com/how-tos/raspberrypi-guide/looking-for-useful-raspberry-pi-projects-create-a-smart-umbrella-stand/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15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723050" y="2281329"/>
            <a:ext cx="6736203" cy="2413945"/>
            <a:chOff x="2666406" y="1245572"/>
            <a:chExt cx="6736203" cy="2413945"/>
          </a:xfrm>
        </p:grpSpPr>
        <p:grpSp>
          <p:nvGrpSpPr>
            <p:cNvPr id="4" name="그룹 3"/>
            <p:cNvGrpSpPr/>
            <p:nvPr/>
          </p:nvGrpSpPr>
          <p:grpSpPr>
            <a:xfrm>
              <a:off x="2666406" y="1245572"/>
              <a:ext cx="6736203" cy="1743445"/>
              <a:chOff x="2666406" y="2000017"/>
              <a:chExt cx="6736203" cy="174344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666406" y="2000017"/>
                <a:ext cx="67362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600" b="1" dirty="0">
                    <a:solidFill>
                      <a:srgbClr val="FF00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THANK YOU</a:t>
                </a:r>
                <a:endParaRPr lang="ko-KR" altLang="en-US" sz="9600" b="1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3301713" y="3569677"/>
                <a:ext cx="5597366" cy="17378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531916" y="3074742"/>
              <a:ext cx="10518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Q&amp;A</a:t>
              </a:r>
              <a:endParaRPr lang="ko-KR" altLang="en-US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E920-2364-4E1B-9F86-9E86D1493A4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6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19216" y="140657"/>
            <a:ext cx="4961955" cy="6339287"/>
            <a:chOff x="3519216" y="140657"/>
            <a:chExt cx="4961955" cy="6339287"/>
          </a:xfrm>
        </p:grpSpPr>
        <p:sp>
          <p:nvSpPr>
            <p:cNvPr id="8" name="TextBox 7"/>
            <p:cNvSpPr txBox="1"/>
            <p:nvPr/>
          </p:nvSpPr>
          <p:spPr>
            <a:xfrm>
              <a:off x="5013109" y="140657"/>
              <a:ext cx="17316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Index</a:t>
              </a:r>
              <a:endPara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7456" y="1140604"/>
              <a:ext cx="25442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졸업 연구개요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77456" y="1829797"/>
              <a:ext cx="3174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관련 연구 및 사례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54601" y="3127174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7456" y="4496453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1808" y="2502392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77456" y="5134504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67306" y="5833613"/>
              <a:ext cx="3813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필요기술 및 참고문헌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54543" y="629738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1460DFA-3688-41A0-A80F-11BF38ADF8C0}"/>
              </a:ext>
            </a:extLst>
          </p:cNvPr>
          <p:cNvSpPr txBox="1"/>
          <p:nvPr/>
        </p:nvSpPr>
        <p:spPr>
          <a:xfrm>
            <a:off x="4654601" y="3850122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411516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6155" y="505666"/>
            <a:ext cx="3757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연구개요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6117" y="5442551"/>
            <a:ext cx="85914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비가오면 누구나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우산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쓴다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우산을 쓰다 보면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크고 작은 불편함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존재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4423" y="1226695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ko-KR" altLang="en-US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배경</a:t>
            </a:r>
            <a:endParaRPr lang="en-US" altLang="ko-KR" sz="28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56B6F101-6000-4DBE-B010-09AF9A50A32F}"/>
              </a:ext>
            </a:extLst>
          </p:cNvPr>
          <p:cNvCxnSpPr>
            <a:cxnSpLocks/>
          </p:cNvCxnSpPr>
          <p:nvPr/>
        </p:nvCxnSpPr>
        <p:spPr>
          <a:xfrm>
            <a:off x="767264" y="1803495"/>
            <a:ext cx="93984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D1788630-F4E4-4FB3-B0E8-CB54F747B116}"/>
              </a:ext>
            </a:extLst>
          </p:cNvPr>
          <p:cNvCxnSpPr>
            <a:cxnSpLocks/>
          </p:cNvCxnSpPr>
          <p:nvPr/>
        </p:nvCxnSpPr>
        <p:spPr>
          <a:xfrm>
            <a:off x="1504710" y="5365020"/>
            <a:ext cx="905426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477955BD-3E84-42D1-9AE9-4016BCE4792E}"/>
              </a:ext>
            </a:extLst>
          </p:cNvPr>
          <p:cNvGrpSpPr/>
          <p:nvPr/>
        </p:nvGrpSpPr>
        <p:grpSpPr>
          <a:xfrm>
            <a:off x="6468320" y="2051132"/>
            <a:ext cx="2652616" cy="3252603"/>
            <a:chOff x="453959" y="1881290"/>
            <a:chExt cx="2652616" cy="325260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9A19F9FE-336D-4F9A-A353-FECDB5C6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59" y="1881290"/>
              <a:ext cx="2652616" cy="2808687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1C25D45B-1DCA-4924-ABE0-C8D9B9E0D17F}"/>
                </a:ext>
              </a:extLst>
            </p:cNvPr>
            <p:cNvGrpSpPr/>
            <p:nvPr/>
          </p:nvGrpSpPr>
          <p:grpSpPr>
            <a:xfrm>
              <a:off x="1135224" y="4795339"/>
              <a:ext cx="1290085" cy="338554"/>
              <a:chOff x="5877358" y="5022479"/>
              <a:chExt cx="2711955" cy="33855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06BDCDBC-B6FD-429B-AD22-42B0263DAB07}"/>
                  </a:ext>
                </a:extLst>
              </p:cNvPr>
              <p:cNvSpPr txBox="1"/>
              <p:nvPr/>
            </p:nvSpPr>
            <p:spPr>
              <a:xfrm>
                <a:off x="5877358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분실 가능성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F9B32DF5-48CE-4441-B249-9275954B516D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23804741-C35E-4663-A7B5-7142426348B2}"/>
              </a:ext>
            </a:extLst>
          </p:cNvPr>
          <p:cNvGrpSpPr/>
          <p:nvPr/>
        </p:nvGrpSpPr>
        <p:grpSpPr>
          <a:xfrm>
            <a:off x="3664014" y="2048104"/>
            <a:ext cx="2873186" cy="3489856"/>
            <a:chOff x="3328604" y="1875544"/>
            <a:chExt cx="2873186" cy="348985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7B97C930-1775-4782-AE25-2A4CC2CC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8604" y="1875544"/>
              <a:ext cx="2652616" cy="2795403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686646CE-895D-4253-BAF8-FB333F0E7764}"/>
                </a:ext>
              </a:extLst>
            </p:cNvPr>
            <p:cNvGrpSpPr/>
            <p:nvPr/>
          </p:nvGrpSpPr>
          <p:grpSpPr>
            <a:xfrm>
              <a:off x="3422167" y="4775505"/>
              <a:ext cx="2779623" cy="589895"/>
              <a:chOff x="5877358" y="5022479"/>
              <a:chExt cx="2767707" cy="58989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4C00A48A-841D-4F18-A1AA-6F7102948A1B}"/>
                  </a:ext>
                </a:extLst>
              </p:cNvPr>
              <p:cNvSpPr txBox="1"/>
              <p:nvPr/>
            </p:nvSpPr>
            <p:spPr>
              <a:xfrm>
                <a:off x="5933110" y="5027599"/>
                <a:ext cx="27119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휴대전화 확인의 번거로움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D05EB904-6AF2-43BD-A8CD-5E0E93FDA346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CB608632-7039-4511-A508-0FDE2C32FB8A}"/>
              </a:ext>
            </a:extLst>
          </p:cNvPr>
          <p:cNvGrpSpPr/>
          <p:nvPr/>
        </p:nvGrpSpPr>
        <p:grpSpPr>
          <a:xfrm>
            <a:off x="745618" y="2048104"/>
            <a:ext cx="2873185" cy="3219683"/>
            <a:chOff x="6201789" y="1861184"/>
            <a:chExt cx="2873185" cy="3219683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87D7621E-4A01-4EC3-9B6B-AE522F742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789" y="1861184"/>
              <a:ext cx="2652616" cy="2795404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CD4BC828-3827-4194-8E9B-445C5B7106F6}"/>
                </a:ext>
              </a:extLst>
            </p:cNvPr>
            <p:cNvGrpSpPr/>
            <p:nvPr/>
          </p:nvGrpSpPr>
          <p:grpSpPr>
            <a:xfrm>
              <a:off x="6363019" y="4742313"/>
              <a:ext cx="2711955" cy="338554"/>
              <a:chOff x="5877358" y="5022479"/>
              <a:chExt cx="2711955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1F7160D4-29B4-47E1-9B0F-43FBF6453ED2}"/>
                  </a:ext>
                </a:extLst>
              </p:cNvPr>
              <p:cNvSpPr txBox="1"/>
              <p:nvPr/>
            </p:nvSpPr>
            <p:spPr>
              <a:xfrm>
                <a:off x="5877358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기상정보 확인의 번거로움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95E610B5-5233-46B4-B139-06D358A590EC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86582DDF-E78C-410A-982B-1532D100F9E6}"/>
              </a:ext>
            </a:extLst>
          </p:cNvPr>
          <p:cNvGrpSpPr/>
          <p:nvPr/>
        </p:nvGrpSpPr>
        <p:grpSpPr>
          <a:xfrm>
            <a:off x="9291834" y="2015788"/>
            <a:ext cx="2652616" cy="3258136"/>
            <a:chOff x="9074974" y="1847899"/>
            <a:chExt cx="2652616" cy="325813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55F1A6B6-1A4B-484B-9B5B-FCD634EB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974" y="1847899"/>
              <a:ext cx="2652616" cy="280049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34FB5474-CB84-45B8-970F-E570CFB059BC}"/>
                </a:ext>
              </a:extLst>
            </p:cNvPr>
            <p:cNvGrpSpPr/>
            <p:nvPr/>
          </p:nvGrpSpPr>
          <p:grpSpPr>
            <a:xfrm>
              <a:off x="9472679" y="4767481"/>
              <a:ext cx="2074655" cy="338554"/>
              <a:chOff x="5855172" y="5022479"/>
              <a:chExt cx="2711955" cy="33855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1E5D1F69-4F5B-4220-AAFC-752ED15795D5}"/>
                  </a:ext>
                </a:extLst>
              </p:cNvPr>
              <p:cNvSpPr txBox="1"/>
              <p:nvPr/>
            </p:nvSpPr>
            <p:spPr>
              <a:xfrm>
                <a:off x="5855172" y="5022479"/>
                <a:ext cx="271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비 오는 날 사고 증가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F48DC4B6-0106-4F08-9EC4-6A5E66241FD4}"/>
                  </a:ext>
                </a:extLst>
              </p:cNvPr>
              <p:cNvSpPr/>
              <p:nvPr/>
            </p:nvSpPr>
            <p:spPr>
              <a:xfrm>
                <a:off x="5877358" y="5022479"/>
                <a:ext cx="2383384" cy="2943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B51513F-888D-48D5-9B45-5215554A8C42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33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76F81E3E-6603-4AC8-AB75-CF6F74B1CB02}"/>
              </a:ext>
            </a:extLst>
          </p:cNvPr>
          <p:cNvSpPr/>
          <p:nvPr/>
        </p:nvSpPr>
        <p:spPr>
          <a:xfrm>
            <a:off x="8957986" y="4887270"/>
            <a:ext cx="2743200" cy="1709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6155" y="505666"/>
            <a:ext cx="3757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연구개요</a:t>
            </a:r>
          </a:p>
        </p:txBody>
      </p:sp>
      <p:sp>
        <p:nvSpPr>
          <p:cNvPr id="15" name="직각 삼각형 14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2148" y="6284133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2535837E-4493-423D-9081-3E8708B30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09" y="1656849"/>
            <a:ext cx="2269620" cy="279051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4ED60C95-EAD4-41C3-8BD2-D7DF6CC3D7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1" y="2151132"/>
            <a:ext cx="1823572" cy="21894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B845AFE-EAD1-40F8-8215-B2F8192638B8}"/>
              </a:ext>
            </a:extLst>
          </p:cNvPr>
          <p:cNvSpPr txBox="1"/>
          <p:nvPr/>
        </p:nvSpPr>
        <p:spPr>
          <a:xfrm>
            <a:off x="1111892" y="4449069"/>
            <a:ext cx="136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USER</a:t>
            </a:r>
            <a:endParaRPr lang="ko-KR" altLang="en-US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1E491E06-4D4C-4825-BEB9-98E736019FAF}"/>
              </a:ext>
            </a:extLst>
          </p:cNvPr>
          <p:cNvSpPr txBox="1"/>
          <p:nvPr/>
        </p:nvSpPr>
        <p:spPr>
          <a:xfrm>
            <a:off x="9883032" y="4557485"/>
            <a:ext cx="2308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Server</a:t>
            </a:r>
            <a:endParaRPr lang="ko-KR" altLang="en-US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16D81739-B433-4208-81E6-2131E16C777F}"/>
              </a:ext>
            </a:extLst>
          </p:cNvPr>
          <p:cNvGrpSpPr/>
          <p:nvPr/>
        </p:nvGrpSpPr>
        <p:grpSpPr>
          <a:xfrm>
            <a:off x="2982680" y="1886331"/>
            <a:ext cx="2792747" cy="3000940"/>
            <a:chOff x="5797763" y="1864323"/>
            <a:chExt cx="2792747" cy="300094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727FAF59-67CF-4B36-A85B-F9ECEAF01222}"/>
                </a:ext>
              </a:extLst>
            </p:cNvPr>
            <p:cNvGrpSpPr/>
            <p:nvPr/>
          </p:nvGrpSpPr>
          <p:grpSpPr>
            <a:xfrm>
              <a:off x="5797763" y="1864323"/>
              <a:ext cx="2670711" cy="2570686"/>
              <a:chOff x="4421816" y="1833024"/>
              <a:chExt cx="2670711" cy="2570686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xmlns="" id="{FA8545E0-FB14-4BCB-A92D-79EBB343EB94}"/>
                  </a:ext>
                </a:extLst>
              </p:cNvPr>
              <p:cNvGrpSpPr/>
              <p:nvPr/>
            </p:nvGrpSpPr>
            <p:grpSpPr>
              <a:xfrm>
                <a:off x="4421816" y="1833024"/>
                <a:ext cx="2670711" cy="2570686"/>
                <a:chOff x="738816" y="1302691"/>
                <a:chExt cx="2670711" cy="2570686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xmlns="" id="{1160322A-FF7F-4133-A67E-2114F11A4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8816" y="1302691"/>
                  <a:ext cx="2670711" cy="2570686"/>
                </a:xfrm>
                <a:prstGeom prst="rect">
                  <a:avLst/>
                </a:prstGeom>
              </p:spPr>
            </p:pic>
            <p:pic>
              <p:nvPicPr>
                <p:cNvPr id="3" name="그래픽 2" descr="음량">
                  <a:extLst>
                    <a:ext uri="{FF2B5EF4-FFF2-40B4-BE49-F238E27FC236}">
                      <a16:creationId xmlns:a16="http://schemas.microsoft.com/office/drawing/2014/main" xmlns="" id="{CC721FE4-EFF2-4A34-BD39-ECA2D1A156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78354" y="3366319"/>
                  <a:ext cx="333614" cy="333614"/>
                </a:xfrm>
                <a:prstGeom prst="rect">
                  <a:avLst/>
                </a:prstGeom>
              </p:spPr>
            </p:pic>
          </p:grpSp>
          <p:sp>
            <p:nvSpPr>
              <p:cNvPr id="12" name="정육면체 11">
                <a:extLst>
                  <a:ext uri="{FF2B5EF4-FFF2-40B4-BE49-F238E27FC236}">
                    <a16:creationId xmlns:a16="http://schemas.microsoft.com/office/drawing/2014/main" xmlns="" id="{50E3D1CE-13C9-4279-8251-259BFC059C9D}"/>
                  </a:ext>
                </a:extLst>
              </p:cNvPr>
              <p:cNvSpPr/>
              <p:nvPr/>
            </p:nvSpPr>
            <p:spPr>
              <a:xfrm>
                <a:off x="5564001" y="3607538"/>
                <a:ext cx="489666" cy="221251"/>
              </a:xfrm>
              <a:prstGeom prst="cub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xmlns="" id="{9729E06D-F682-43CA-85A6-D3DB90B69FC7}"/>
                  </a:ext>
                </a:extLst>
              </p:cNvPr>
              <p:cNvSpPr/>
              <p:nvPr/>
            </p:nvSpPr>
            <p:spPr>
              <a:xfrm flipH="1">
                <a:off x="5774105" y="2169308"/>
                <a:ext cx="45719" cy="140423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F7FF4581-2522-4014-ABC4-D8204CE4150D}"/>
                </a:ext>
              </a:extLst>
            </p:cNvPr>
            <p:cNvSpPr txBox="1"/>
            <p:nvPr/>
          </p:nvSpPr>
          <p:spPr>
            <a:xfrm>
              <a:off x="6281542" y="4557486"/>
              <a:ext cx="2308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Smart Umbrella</a:t>
              </a:r>
              <a:endPara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F554CF3-4334-4777-B423-B382E8217D1E}"/>
              </a:ext>
            </a:extLst>
          </p:cNvPr>
          <p:cNvSpPr/>
          <p:nvPr/>
        </p:nvSpPr>
        <p:spPr>
          <a:xfrm>
            <a:off x="2891921" y="4887270"/>
            <a:ext cx="3040375" cy="1709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9B59BA7-E19A-4E76-B1E3-ED16959877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65" y="1587956"/>
            <a:ext cx="2032624" cy="312342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072FEA8-BC7E-4ADE-810B-9E73BCC983F9}"/>
              </a:ext>
            </a:extLst>
          </p:cNvPr>
          <p:cNvSpPr txBox="1"/>
          <p:nvPr/>
        </p:nvSpPr>
        <p:spPr>
          <a:xfrm>
            <a:off x="6738751" y="4557487"/>
            <a:ext cx="2308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Application</a:t>
            </a:r>
            <a:endParaRPr lang="ko-KR" altLang="en-US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C5E6AD55-1003-4D19-A79B-395D89B62AD3}"/>
              </a:ext>
            </a:extLst>
          </p:cNvPr>
          <p:cNvSpPr/>
          <p:nvPr/>
        </p:nvSpPr>
        <p:spPr>
          <a:xfrm>
            <a:off x="6047533" y="4944846"/>
            <a:ext cx="2674159" cy="1709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A45F0BFE-206E-471F-AB94-B5611AC9EF1B}"/>
              </a:ext>
            </a:extLst>
          </p:cNvPr>
          <p:cNvSpPr/>
          <p:nvPr/>
        </p:nvSpPr>
        <p:spPr>
          <a:xfrm>
            <a:off x="283901" y="4887270"/>
            <a:ext cx="2400920" cy="1709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B9417D44-BBC5-4DEF-B68C-200FAE6B7B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5" y="2544575"/>
            <a:ext cx="388326" cy="592392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1801A5ED-3179-4B5A-A084-230A5417D91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653391" y="3171674"/>
            <a:ext cx="96754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EC4A10F-BC04-42A2-823C-E743988C53B9}"/>
              </a:ext>
            </a:extLst>
          </p:cNvPr>
          <p:cNvSpPr txBox="1"/>
          <p:nvPr/>
        </p:nvSpPr>
        <p:spPr>
          <a:xfrm>
            <a:off x="5607513" y="2257935"/>
            <a:ext cx="1120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Bluetooth</a:t>
            </a:r>
            <a:endParaRPr lang="ko-KR" altLang="en-US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629036BF-ED11-4C32-A397-4525D035EA9E}"/>
              </a:ext>
            </a:extLst>
          </p:cNvPr>
          <p:cNvCxnSpPr>
            <a:cxnSpLocks/>
          </p:cNvCxnSpPr>
          <p:nvPr/>
        </p:nvCxnSpPr>
        <p:spPr>
          <a:xfrm>
            <a:off x="8057925" y="3171674"/>
            <a:ext cx="143328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08056E6-A242-44A8-8BC3-67F2B853C002}"/>
              </a:ext>
            </a:extLst>
          </p:cNvPr>
          <p:cNvSpPr txBox="1"/>
          <p:nvPr/>
        </p:nvSpPr>
        <p:spPr>
          <a:xfrm>
            <a:off x="8185412" y="2889064"/>
            <a:ext cx="2131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Information</a:t>
            </a:r>
            <a:endParaRPr lang="ko-KR" altLang="en-US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C76638F-DB05-4E72-AB3F-2749ABB8FD24}"/>
              </a:ext>
            </a:extLst>
          </p:cNvPr>
          <p:cNvSpPr txBox="1"/>
          <p:nvPr/>
        </p:nvSpPr>
        <p:spPr>
          <a:xfrm>
            <a:off x="6187963" y="4991556"/>
            <a:ext cx="2962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TTS(Text to Speech) API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841B1C79-8F56-49CB-B2E0-F6211EDB1FAA}"/>
              </a:ext>
            </a:extLst>
          </p:cNvPr>
          <p:cNvSpPr txBox="1"/>
          <p:nvPr/>
        </p:nvSpPr>
        <p:spPr>
          <a:xfrm>
            <a:off x="6187963" y="5284261"/>
            <a:ext cx="253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Yahoo Weather API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529A7C4-40E2-46A7-8E4C-D5D4AFE81C4F}"/>
              </a:ext>
            </a:extLst>
          </p:cNvPr>
          <p:cNvSpPr txBox="1"/>
          <p:nvPr/>
        </p:nvSpPr>
        <p:spPr>
          <a:xfrm>
            <a:off x="9054362" y="5095029"/>
            <a:ext cx="253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7-day Weather Condition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F33F8862-81C9-47FF-8E2B-36CD7E4EC056}"/>
              </a:ext>
            </a:extLst>
          </p:cNvPr>
          <p:cNvSpPr txBox="1"/>
          <p:nvPr/>
        </p:nvSpPr>
        <p:spPr>
          <a:xfrm>
            <a:off x="8957986" y="5428661"/>
            <a:ext cx="3840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The Location last connected 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48590CDA-12DE-4D70-BF9B-AE207702F5D4}"/>
              </a:ext>
            </a:extLst>
          </p:cNvPr>
          <p:cNvSpPr txBox="1"/>
          <p:nvPr/>
        </p:nvSpPr>
        <p:spPr>
          <a:xfrm>
            <a:off x="2892490" y="4991556"/>
            <a:ext cx="2962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Arduino</a:t>
            </a:r>
            <a:r>
              <a:rPr lang="en-US" altLang="ko-KR" sz="1400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  </a:t>
            </a:r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: Control Board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B415DFC2-06A3-46F9-8092-646F5A72B46C}"/>
              </a:ext>
            </a:extLst>
          </p:cNvPr>
          <p:cNvSpPr txBox="1"/>
          <p:nvPr/>
        </p:nvSpPr>
        <p:spPr>
          <a:xfrm>
            <a:off x="2839446" y="5598804"/>
            <a:ext cx="321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Gyro sensor : Based</a:t>
            </a:r>
            <a:r>
              <a:rPr lang="ko-KR" altLang="en-US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 </a:t>
            </a:r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on</a:t>
            </a:r>
            <a:r>
              <a:rPr lang="ko-KR" altLang="en-US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 </a:t>
            </a:r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Bluetooth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A04A52A0-9419-4A4F-8E88-6F7C19F4FDEC}"/>
              </a:ext>
            </a:extLst>
          </p:cNvPr>
          <p:cNvSpPr txBox="1"/>
          <p:nvPr/>
        </p:nvSpPr>
        <p:spPr>
          <a:xfrm>
            <a:off x="2890126" y="5287534"/>
            <a:ext cx="3289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Based on Bluetooth Connection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A3DE99CD-C701-40C1-B36D-81D08E9A0E76}"/>
              </a:ext>
            </a:extLst>
          </p:cNvPr>
          <p:cNvSpPr txBox="1"/>
          <p:nvPr/>
        </p:nvSpPr>
        <p:spPr>
          <a:xfrm>
            <a:off x="2881807" y="5890175"/>
            <a:ext cx="3289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Illuminance sensor : LED for safe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C0E18661-EEAA-4DE0-AEEE-691E9A2D89FB}"/>
              </a:ext>
            </a:extLst>
          </p:cNvPr>
          <p:cNvSpPr txBox="1"/>
          <p:nvPr/>
        </p:nvSpPr>
        <p:spPr>
          <a:xfrm>
            <a:off x="2881807" y="6164112"/>
            <a:ext cx="3289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Speaker : send speech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FA0AC117-16BD-4F5C-A3B0-C90FF8290F77}"/>
              </a:ext>
            </a:extLst>
          </p:cNvPr>
          <p:cNvSpPr txBox="1"/>
          <p:nvPr/>
        </p:nvSpPr>
        <p:spPr>
          <a:xfrm>
            <a:off x="6203564" y="5570639"/>
            <a:ext cx="28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Message &amp; Vibration Alarm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CC0854BB-3EC5-463F-9282-7DCFFCF2ED73}"/>
              </a:ext>
            </a:extLst>
          </p:cNvPr>
          <p:cNvSpPr txBox="1"/>
          <p:nvPr/>
        </p:nvSpPr>
        <p:spPr>
          <a:xfrm>
            <a:off x="6203564" y="5858380"/>
            <a:ext cx="28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Google Maps API for GPS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A8E8D309-4CB5-4482-8F37-4C6B766321BF}"/>
              </a:ext>
            </a:extLst>
          </p:cNvPr>
          <p:cNvSpPr txBox="1"/>
          <p:nvPr/>
        </p:nvSpPr>
        <p:spPr>
          <a:xfrm>
            <a:off x="6217315" y="6129187"/>
            <a:ext cx="287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Recognizing Ring Signal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2D9089E-8A77-40F6-83DF-E2FD2CF64BCD}"/>
              </a:ext>
            </a:extLst>
          </p:cNvPr>
          <p:cNvSpPr txBox="1"/>
          <p:nvPr/>
        </p:nvSpPr>
        <p:spPr>
          <a:xfrm>
            <a:off x="8900493" y="5773545"/>
            <a:ext cx="3840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Compared with </a:t>
            </a:r>
            <a:r>
              <a:rPr lang="en-US" altLang="ko-KR" sz="1400" dirty="0" err="1">
                <a:latin typeface="a가시고기B" panose="02020600000000000000" pitchFamily="18" charset="-127"/>
                <a:ea typeface="a가시고기B" panose="02020600000000000000" pitchFamily="18" charset="-127"/>
              </a:rPr>
              <a:t>Lost_statistics</a:t>
            </a:r>
            <a:endParaRPr lang="ko-KR" altLang="en-US" sz="1400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F38354A-54A6-49F7-A3EB-30515FAC8C6C}"/>
              </a:ext>
            </a:extLst>
          </p:cNvPr>
          <p:cNvSpPr txBox="1"/>
          <p:nvPr/>
        </p:nvSpPr>
        <p:spPr>
          <a:xfrm>
            <a:off x="230113" y="5088375"/>
            <a:ext cx="491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erlin Sans FB Demi" panose="020E0802020502020306" pitchFamily="34" charset="0"/>
                <a:ea typeface="a가시고기L" panose="02020600000000000000" pitchFamily="18" charset="-127"/>
              </a:rPr>
              <a:t>Based on Bluetooth-on</a:t>
            </a:r>
            <a:endParaRPr lang="ko-KR" altLang="en-US" dirty="0">
              <a:latin typeface="Berlin Sans FB Demi" panose="020E0802020502020306" pitchFamily="34" charset="0"/>
              <a:ea typeface="a가시고기L" panose="02020600000000000000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7DDA239A-6D4C-4BE1-B56F-DEFA3E498E8D}"/>
              </a:ext>
            </a:extLst>
          </p:cNvPr>
          <p:cNvCxnSpPr>
            <a:stCxn id="25" idx="3"/>
          </p:cNvCxnSpPr>
          <p:nvPr/>
        </p:nvCxnSpPr>
        <p:spPr>
          <a:xfrm flipV="1">
            <a:off x="2394023" y="3245854"/>
            <a:ext cx="58865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올린 손">
            <a:extLst>
              <a:ext uri="{FF2B5EF4-FFF2-40B4-BE49-F238E27FC236}">
                <a16:creationId xmlns:a16="http://schemas.microsoft.com/office/drawing/2014/main" xmlns="" id="{044C089C-3722-4999-8C64-CE5A117AC2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459290" y="2635157"/>
            <a:ext cx="440734" cy="5616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3F932C9-2E99-47C8-BDB1-37EFD325BE44}"/>
              </a:ext>
            </a:extLst>
          </p:cNvPr>
          <p:cNvSpPr txBox="1"/>
          <p:nvPr/>
        </p:nvSpPr>
        <p:spPr>
          <a:xfrm rot="849579">
            <a:off x="517506" y="5858254"/>
            <a:ext cx="2962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 Demi" panose="020E0802020502020306" pitchFamily="34" charset="0"/>
                <a:ea typeface="a가시고기L" panose="02020600000000000000" pitchFamily="18" charset="-127"/>
              </a:rPr>
              <a:t>Pick &amp; Shake</a:t>
            </a:r>
            <a:endParaRPr lang="ko-KR" altLang="en-US" sz="2400" dirty="0">
              <a:latin typeface="Berlin Sans FB Demi" panose="020E0802020502020306" pitchFamily="34" charset="0"/>
              <a:ea typeface="a가시고기L" panose="02020600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086F40FF-4CF6-4A1D-939C-183E807EDCC3}"/>
              </a:ext>
            </a:extLst>
          </p:cNvPr>
          <p:cNvCxnSpPr>
            <a:cxnSpLocks/>
          </p:cNvCxnSpPr>
          <p:nvPr/>
        </p:nvCxnSpPr>
        <p:spPr>
          <a:xfrm>
            <a:off x="844221" y="6010224"/>
            <a:ext cx="980396" cy="2802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별">
            <a:extLst>
              <a:ext uri="{FF2B5EF4-FFF2-40B4-BE49-F238E27FC236}">
                <a16:creationId xmlns:a16="http://schemas.microsoft.com/office/drawing/2014/main" xmlns="" id="{FEB653C3-4E2D-41FC-A4DD-E7D74076A37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02581" y="4972316"/>
            <a:ext cx="206361" cy="20636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896288C8-7AD6-46B6-B1B9-707292832417}"/>
              </a:ext>
            </a:extLst>
          </p:cNvPr>
          <p:cNvSpPr txBox="1"/>
          <p:nvPr/>
        </p:nvSpPr>
        <p:spPr>
          <a:xfrm>
            <a:off x="76199" y="90168"/>
            <a:ext cx="81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9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각 삼각형 4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각 삼각형 43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3519216" y="1140604"/>
            <a:ext cx="4961955" cy="5339340"/>
            <a:chOff x="3519216" y="1140604"/>
            <a:chExt cx="4961955" cy="533934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519216" y="1140604"/>
              <a:ext cx="985520" cy="5328776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06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07</a:t>
              </a:r>
            </a:p>
            <a:p>
              <a:pPr algn="ctr"/>
              <a:r>
                <a:rPr lang="en-US" altLang="ko-KR" sz="4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08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77456" y="1140604"/>
              <a:ext cx="24352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종합설계개요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77456" y="1829797"/>
              <a:ext cx="3174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관련 연구 및 사례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54601" y="3127174"/>
              <a:ext cx="2486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구성도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77456" y="4496453"/>
              <a:ext cx="1803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업무 분담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51808" y="2502392"/>
              <a:ext cx="3712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 수행 시나리오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77456" y="5134504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종합설계 수행일정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67306" y="5833613"/>
              <a:ext cx="3813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필요기술 및 참고문헌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267422" y="6286817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9CDD4BD-361B-4C95-BE66-DD69E5D234A4}"/>
              </a:ext>
            </a:extLst>
          </p:cNvPr>
          <p:cNvSpPr txBox="1"/>
          <p:nvPr/>
        </p:nvSpPr>
        <p:spPr>
          <a:xfrm>
            <a:off x="5013109" y="140657"/>
            <a:ext cx="173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6097A4F-851F-42C1-AD84-2C7103ADE74F}"/>
              </a:ext>
            </a:extLst>
          </p:cNvPr>
          <p:cNvSpPr txBox="1"/>
          <p:nvPr/>
        </p:nvSpPr>
        <p:spPr>
          <a:xfrm>
            <a:off x="4654601" y="3850122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내용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409491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0355" y="505666"/>
            <a:ext cx="5128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연구 및 사례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8" y="1514720"/>
            <a:ext cx="3429000" cy="4924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43499" y="2489018"/>
            <a:ext cx="6176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블루투스를 이용해 오늘 비가 오는지 확인하고 스마트폰에 메시지 알림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499" y="3835093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다른 우산들보다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2~3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배가 비쌈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80301" y="6335432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4979645-7E2D-4CD2-BB1E-154A70EC0B24}"/>
              </a:ext>
            </a:extLst>
          </p:cNvPr>
          <p:cNvSpPr txBox="1"/>
          <p:nvPr/>
        </p:nvSpPr>
        <p:spPr>
          <a:xfrm>
            <a:off x="5039206" y="4964602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전화나 문자가 오면 소리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C481C6E-6F60-4F7F-A206-55A3D676C073}"/>
              </a:ext>
            </a:extLst>
          </p:cNvPr>
          <p:cNvCxnSpPr/>
          <p:nvPr/>
        </p:nvCxnSpPr>
        <p:spPr>
          <a:xfrm>
            <a:off x="5235397" y="4669030"/>
            <a:ext cx="36985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115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0355" y="505666"/>
            <a:ext cx="5248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연구 및 사례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3522" y="2297549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자전거처럼 비밀번호를 설정해 도난을 방지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4278" y="3192695"/>
            <a:ext cx="53110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 언제 잃어버렸는지 알 수 없다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언제 어디서 잃어버렸는지 구현</a:t>
            </a:r>
            <a:endParaRPr lang="en-US" altLang="ko-KR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46" y="1670684"/>
            <a:ext cx="3776024" cy="449059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72148" y="6267451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fld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10A05BB6-49BB-4652-9567-10B1BA7AD375}"/>
              </a:ext>
            </a:extLst>
          </p:cNvPr>
          <p:cNvCxnSpPr/>
          <p:nvPr/>
        </p:nvCxnSpPr>
        <p:spPr>
          <a:xfrm>
            <a:off x="5325533" y="4216400"/>
            <a:ext cx="36985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71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rot="5400000">
            <a:off x="-9244" y="-15385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525308" y="5191760"/>
            <a:ext cx="1666240" cy="166624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956" y="70339"/>
            <a:ext cx="12048392" cy="6701937"/>
          </a:xfrm>
          <a:prstGeom prst="rect">
            <a:avLst/>
          </a:prstGeom>
          <a:noFill/>
          <a:ln w="177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" y="9016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FBFBF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4800" dirty="0">
              <a:solidFill>
                <a:srgbClr val="FBFBF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0355" y="505666"/>
            <a:ext cx="5224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연구 및 사례 </a:t>
            </a:r>
            <a:r>
              <a:rPr lang="en-US" altLang="ko-KR" sz="5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789" y="2440294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날씨 알림 어플리케이션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07091" y="3375877"/>
            <a:ext cx="62369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 어플리케이션을 켜서 날씨를 확인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어플리케이션을 실행하지 않고 우산을 </a:t>
            </a:r>
            <a:endParaRPr lang="en-US" altLang="ko-KR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흔드는 것 만으로도 비가 올지 확인 가능</a:t>
            </a:r>
            <a:endParaRPr lang="en-US" altLang="ko-KR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15" y="1502622"/>
            <a:ext cx="2791765" cy="49030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75167" y="6257860"/>
            <a:ext cx="2743200" cy="365125"/>
          </a:xfrm>
        </p:spPr>
        <p:txBody>
          <a:bodyPr/>
          <a:lstStyle/>
          <a:p>
            <a:fld id="{C48DE920-2364-4E1B-9F86-9E86D1493A48}" type="slidenum">
              <a:rPr lang="ko-KR" altLang="en-US" sz="36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fld>
            <a:endParaRPr lang="ko-KR" altLang="en-US" sz="36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4AAF3B9A-62D0-4BCD-9280-6CFD2B8BF2FB}"/>
              </a:ext>
            </a:extLst>
          </p:cNvPr>
          <p:cNvCxnSpPr/>
          <p:nvPr/>
        </p:nvCxnSpPr>
        <p:spPr>
          <a:xfrm>
            <a:off x="5232400" y="4267200"/>
            <a:ext cx="36985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306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1000</Words>
  <Application>Microsoft Office PowerPoint</Application>
  <PresentationFormat>와이드스크린</PresentationFormat>
  <Paragraphs>418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맑은 고딕</vt:lpstr>
      <vt:lpstr>배달의민족 주아</vt:lpstr>
      <vt:lpstr>210 맨발의청춘 L</vt:lpstr>
      <vt:lpstr>a가시고기B</vt:lpstr>
      <vt:lpstr>Wingdings</vt:lpstr>
      <vt:lpstr>a시월구일2</vt:lpstr>
      <vt:lpstr>Arial</vt:lpstr>
      <vt:lpstr>a가시고기L</vt:lpstr>
      <vt:lpstr>a옛날사진관2</vt:lpstr>
      <vt:lpstr>Berlin Sans FB Demi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이석현</dc:creator>
  <cp:lastModifiedBy>minji</cp:lastModifiedBy>
  <cp:revision>195</cp:revision>
  <cp:lastPrinted>2017-12-06T10:26:42Z</cp:lastPrinted>
  <dcterms:created xsi:type="dcterms:W3CDTF">2017-11-14T08:53:50Z</dcterms:created>
  <dcterms:modified xsi:type="dcterms:W3CDTF">2018-01-21T08:37:25Z</dcterms:modified>
</cp:coreProperties>
</file>